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306" r:id="rId3"/>
    <p:sldId id="307" r:id="rId4"/>
    <p:sldId id="308" r:id="rId5"/>
    <p:sldId id="309" r:id="rId6"/>
    <p:sldId id="310" r:id="rId7"/>
    <p:sldId id="311" r:id="rId8"/>
    <p:sldId id="313" r:id="rId9"/>
    <p:sldId id="314" r:id="rId10"/>
    <p:sldId id="257" r:id="rId11"/>
    <p:sldId id="258" r:id="rId12"/>
    <p:sldId id="289" r:id="rId13"/>
    <p:sldId id="260" r:id="rId14"/>
    <p:sldId id="261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325" r:id="rId26"/>
    <p:sldId id="326" r:id="rId27"/>
    <p:sldId id="273" r:id="rId28"/>
    <p:sldId id="278" r:id="rId29"/>
    <p:sldId id="279" r:id="rId30"/>
    <p:sldId id="280" r:id="rId31"/>
    <p:sldId id="303" r:id="rId32"/>
    <p:sldId id="291" r:id="rId33"/>
    <p:sldId id="292" r:id="rId34"/>
    <p:sldId id="293" r:id="rId35"/>
    <p:sldId id="294" r:id="rId36"/>
    <p:sldId id="298" r:id="rId37"/>
    <p:sldId id="299" r:id="rId3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CCFFFF"/>
    <a:srgbClr val="1C29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990" autoAdjust="0"/>
  </p:normalViewPr>
  <p:slideViewPr>
    <p:cSldViewPr>
      <p:cViewPr>
        <p:scale>
          <a:sx n="75" d="100"/>
          <a:sy n="75" d="100"/>
        </p:scale>
        <p:origin x="-570" y="-6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fld id="{B1772508-D749-4CC1-9AC0-58A85FB0712A}" type="datetimeFigureOut">
              <a:rPr lang="ru-RU" altLang="ru-RU"/>
              <a:pPr>
                <a:defRPr/>
              </a:pPr>
              <a:t>23.01.2015</a:t>
            </a:fld>
            <a:endParaRPr lang="ru-RU" altLang="ru-RU"/>
          </a:p>
        </p:txBody>
      </p:sp>
      <p:sp>
        <p:nvSpPr>
          <p:cNvPr id="4301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68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68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fld id="{FC299B39-977E-47AE-96A7-3C9F868AE1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033774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 eaLnBrk="1" hangingPunct="1"/>
            <a:fld id="{4F48D6E6-8AC5-4AC6-8CE6-DE96F73B2D7E}" type="slidenum">
              <a:rPr lang="ru-RU" altLang="ru-RU" sz="1200" b="0">
                <a:latin typeface="Arial" charset="0"/>
              </a:rPr>
              <a:pPr algn="r" eaLnBrk="1" hangingPunct="1"/>
              <a:t>2</a:t>
            </a:fld>
            <a:endParaRPr lang="ru-RU" altLang="ru-RU" sz="1200" b="0">
              <a:latin typeface="Arial" charset="0"/>
            </a:endParaRPr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 eaLnBrk="1" hangingPunct="1"/>
            <a:fld id="{9FD81459-0764-4A36-8BAA-C986E56318AE}" type="slidenum">
              <a:rPr lang="ru-RU" altLang="ru-RU" sz="1200" b="0">
                <a:latin typeface="Arial" charset="0"/>
              </a:rPr>
              <a:pPr algn="r" eaLnBrk="1" hangingPunct="1"/>
              <a:t>3</a:t>
            </a:fld>
            <a:endParaRPr lang="ru-RU" altLang="ru-RU" sz="1200" b="0">
              <a:latin typeface="Arial" charset="0"/>
            </a:endParaRPr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 eaLnBrk="1" hangingPunct="1"/>
            <a:fld id="{DA8D1716-4215-4136-BC63-CCEA43A51120}" type="slidenum">
              <a:rPr lang="ru-RU" altLang="ru-RU" sz="1200" b="0">
                <a:latin typeface="Arial" charset="0"/>
              </a:rPr>
              <a:pPr algn="r" eaLnBrk="1" hangingPunct="1"/>
              <a:t>4</a:t>
            </a:fld>
            <a:endParaRPr lang="ru-RU" altLang="ru-RU" sz="1200" b="0">
              <a:latin typeface="Arial" charset="0"/>
            </a:endParaRPr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6"/>
            <a:ext cx="5637011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2" y="3132291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7F62F-5373-4711-A4C7-8B9B159139AB}" type="datetimeFigureOut">
              <a:rPr lang="ru-RU"/>
              <a:pPr>
                <a:defRPr/>
              </a:pPr>
              <a:t>23.01.2015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3542A-05EE-43E6-92F5-783CA4AF2D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17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E71D4-D863-4C86-9852-F6881A6043E0}" type="datetimeFigureOut">
              <a:rPr lang="ru-RU"/>
              <a:pPr>
                <a:defRPr/>
              </a:pPr>
              <a:t>23.01.2015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A86AA-8FB0-4E47-97DA-30AE6042E1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877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9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4" y="731520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F5A74-8E21-476C-BD10-8C505790A654}" type="datetimeFigureOut">
              <a:rPr lang="ru-RU"/>
              <a:pPr>
                <a:defRPr/>
              </a:pPr>
              <a:t>23.01.2015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7AA0C-8925-4D9B-B90A-04D9243BE7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54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143000" y="731838"/>
            <a:ext cx="6400800" cy="3475037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D8FA1-90A3-4BB8-A3DB-E505774B4D85}" type="datetimeFigureOut">
              <a:rPr lang="ru-RU"/>
              <a:pPr>
                <a:defRPr/>
              </a:pPr>
              <a:t>23.01.2015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BBF54-BAC9-44A7-88B6-7E6B037104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765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C5C64-403A-4F8B-B6E8-251E42837BCC}" type="datetimeFigureOut">
              <a:rPr lang="ru-RU"/>
              <a:pPr>
                <a:defRPr/>
              </a:pPr>
              <a:t>23.01.2015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2E72E-88BE-4C79-8B45-E8E9C3CEE1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785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7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2"/>
            <a:ext cx="5970495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8B38B-508C-442D-B098-B073427150FC}" type="datetimeFigureOut">
              <a:rPr lang="ru-RU"/>
              <a:pPr>
                <a:defRPr/>
              </a:pPr>
              <a:t>23.01.2015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6EFDF-EF8F-40BB-9D41-5E35E6AA73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180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A976A-0940-4A20-9CA5-0E7004C26B84}" type="datetimeFigureOut">
              <a:rPr lang="ru-RU"/>
              <a:pPr>
                <a:defRPr/>
              </a:pPr>
              <a:t>23.01.2015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09165-B4F3-4F63-B28A-600BAE4FAF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643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3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C04BC-46A4-4FC5-9690-9B7BB7BB8987}" type="datetimeFigureOut">
              <a:rPr lang="ru-RU"/>
              <a:pPr>
                <a:defRPr/>
              </a:pPr>
              <a:t>23.01.2015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AB392-C309-4DF3-BBA4-AC4B439B9A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270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421C9-8CB3-49B4-A356-60D274035B89}" type="datetimeFigureOut">
              <a:rPr lang="ru-RU"/>
              <a:pPr>
                <a:defRPr/>
              </a:pPr>
              <a:t>23.01.2015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96461-54D4-4597-91A8-B540229280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64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0C52D-2A71-4B94-8F3B-469A6892784F}" type="datetimeFigureOut">
              <a:rPr lang="ru-RU"/>
              <a:pPr>
                <a:defRPr/>
              </a:pPr>
              <a:t>23.01.2015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4D9FA-45BD-4AF3-9673-B266495104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77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6" y="2209801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6" y="731521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6" y="3497803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B432C-EDF4-4DED-8F0D-248EE28771B8}" type="datetimeFigureOut">
              <a:rPr lang="ru-RU"/>
              <a:pPr>
                <a:defRPr/>
              </a:pPr>
              <a:t>23.01.2015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C4514-1DBD-4575-A4E3-2C5338881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234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7"/>
            <a:ext cx="369411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9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84641-DC61-4DDF-A27E-EA2590ADFC26}" type="datetimeFigureOut">
              <a:rPr lang="ru-RU"/>
              <a:pPr>
                <a:defRPr/>
              </a:pPr>
              <a:t>23.01.2015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D325A-CEF9-487F-9D9D-7F881FF0E9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598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7B0C21C-49F5-4C53-B558-0C222F415069}" type="datetimeFigureOut">
              <a:rPr lang="ru-RU"/>
              <a:pPr>
                <a:defRPr/>
              </a:pPr>
              <a:t>23.01.2015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94DFA3-1B8E-4F01-8896-B8566BFB87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9" r:id="rId2"/>
    <p:sldLayoutId id="214748368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90" r:id="rId9"/>
    <p:sldLayoutId id="2147483685" r:id="rId10"/>
    <p:sldLayoutId id="2147483686" r:id="rId11"/>
    <p:sldLayoutId id="2147483687" r:id="rId12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1" fontAlgn="base" hangingPunct="1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1" fontAlgn="base" hangingPunct="1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Arial" charset="0"/>
        </a:defRPr>
      </a:lvl2pPr>
      <a:lvl3pPr marL="319088" indent="-319088" algn="r" rtl="0" eaLnBrk="1" fontAlgn="base" hangingPunct="1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Arial" charset="0"/>
        </a:defRPr>
      </a:lvl3pPr>
      <a:lvl4pPr marL="319088" indent="-319088" algn="r" rtl="0" eaLnBrk="1" fontAlgn="base" hangingPunct="1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Arial" charset="0"/>
        </a:defRPr>
      </a:lvl4pPr>
      <a:lvl5pPr marL="319088" indent="-319088" algn="r" rtl="0" eaLnBrk="1" fontAlgn="base" hangingPunct="1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Arial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1" fontAlgn="base" hangingPunct="1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1" fontAlgn="base" hangingPunct="1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1" fontAlgn="base" hangingPunct="1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1" fontAlgn="base" hangingPunct="1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1" fontAlgn="base" hangingPunct="1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450" y="5589588"/>
            <a:ext cx="7704138" cy="881062"/>
          </a:xfrm>
        </p:spPr>
        <p:txBody>
          <a:bodyPr rtlCol="0"/>
          <a:lstStyle/>
          <a:p>
            <a:pPr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2400" b="1" i="1" dirty="0" smtClean="0"/>
              <a:t>Яковлева Л.А., заведующий центром развития профессионального мастерства ГАОУ ДПО ИРО РТ</a:t>
            </a:r>
            <a:endParaRPr lang="ru-RU" sz="2400" b="1" i="1" dirty="0"/>
          </a:p>
        </p:txBody>
      </p:sp>
      <p:sp>
        <p:nvSpPr>
          <p:cNvPr id="5123" name="Заголовок 1"/>
          <p:cNvSpPr>
            <a:spLocks noGrp="1"/>
          </p:cNvSpPr>
          <p:nvPr>
            <p:ph type="ctrTitle"/>
          </p:nvPr>
        </p:nvSpPr>
        <p:spPr bwMode="auto">
          <a:xfrm>
            <a:off x="250825" y="260350"/>
            <a:ext cx="8713788" cy="4608513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182563" indent="0" algn="ctr" eaLnBrk="1" hangingPunct="1">
              <a:buFont typeface="Georgia" pitchFamily="18" charset="0"/>
              <a:buNone/>
            </a:pPr>
            <a:r>
              <a:rPr lang="ru-RU" altLang="ru-RU" sz="6000" smtClean="0">
                <a:solidFill>
                  <a:srgbClr val="031828"/>
                </a:solidFill>
                <a:effectLst/>
              </a:rPr>
              <a:t>Организация методической работы учителя начальных классов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388" y="188913"/>
            <a:ext cx="8713787" cy="6408737"/>
          </a:xfrm>
        </p:spPr>
        <p:txBody>
          <a:bodyPr rtlCol="0">
            <a:normAutofit/>
          </a:bodyPr>
          <a:lstStyle/>
          <a:p>
            <a:pPr marL="45720" indent="0" algn="ctr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b="1" dirty="0">
                <a:solidFill>
                  <a:srgbClr val="C00000"/>
                </a:solidFill>
              </a:rPr>
              <a:t>п</a:t>
            </a:r>
            <a:r>
              <a:rPr lang="ru-RU" sz="2800" b="1" dirty="0" smtClean="0">
                <a:solidFill>
                  <a:srgbClr val="C00000"/>
                </a:solidFill>
              </a:rPr>
              <a:t>.29 ст.2 Федерального закона №273-ФЗ «Закон об образовании в Российской Федерации»</a:t>
            </a:r>
          </a:p>
          <a:p>
            <a:pPr marL="45720" indent="0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800" dirty="0" smtClean="0">
              <a:solidFill>
                <a:schemeClr val="tx1"/>
              </a:solidFill>
            </a:endParaRPr>
          </a:p>
          <a:p>
            <a:pPr marL="45720" indent="0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</a:rPr>
              <a:t>качество образования </a:t>
            </a:r>
            <a:r>
              <a:rPr lang="ru-RU" sz="2800" dirty="0">
                <a:solidFill>
                  <a:schemeClr val="tx1"/>
                </a:solidFill>
              </a:rPr>
              <a:t>- </a:t>
            </a:r>
            <a:r>
              <a:rPr lang="ru-RU" sz="2800" b="1" i="1" dirty="0">
                <a:solidFill>
                  <a:schemeClr val="tx1"/>
                </a:solidFill>
              </a:rPr>
              <a:t>комплексная характеристика образовательной деятельности и подготовки обучающегося, выражающая степень их соответствия федеральным государственным образовательным стандартам</a:t>
            </a:r>
            <a:r>
              <a:rPr lang="ru-RU" sz="2800" dirty="0">
                <a:solidFill>
                  <a:schemeClr val="tx1"/>
                </a:solidFill>
              </a:rPr>
              <a:t>, образовательным стандартам, федеральным государственным требованиям и (или) потребностям физического или юридического лица, в интересах которого осуществляется образовательная деятельность, в том числе степень достижения планируемых результатов образовательной программы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0825" y="188913"/>
            <a:ext cx="8569325" cy="6480175"/>
          </a:xfrm>
        </p:spPr>
        <p:txBody>
          <a:bodyPr rtlCol="0">
            <a:normAutofit/>
          </a:bodyPr>
          <a:lstStyle/>
          <a:p>
            <a:pPr marL="45720" indent="0" algn="ctr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п.6 </a:t>
            </a:r>
            <a:r>
              <a:rPr lang="ru-RU" sz="2800" b="1" dirty="0">
                <a:solidFill>
                  <a:srgbClr val="C00000"/>
                </a:solidFill>
              </a:rPr>
              <a:t>ст.2 Федерального закона №273-ФЗ «Закон об образовании в Российской Федерации» 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pPr marL="45720" indent="0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800" b="1" dirty="0">
              <a:solidFill>
                <a:schemeClr val="tx1"/>
              </a:solidFill>
            </a:endParaRPr>
          </a:p>
          <a:p>
            <a:pPr marL="45720" indent="0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федеральный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>государственный образовательный стандарт 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ru-RU" sz="2800" b="1" i="1" dirty="0">
                <a:solidFill>
                  <a:schemeClr val="tx1"/>
                </a:solidFill>
              </a:rPr>
              <a:t>совокупность обязательных требований к образованию определенного уровня </a:t>
            </a:r>
            <a:r>
              <a:rPr lang="ru-RU" sz="2800" dirty="0">
                <a:solidFill>
                  <a:schemeClr val="tx1"/>
                </a:solidFill>
              </a:rPr>
              <a:t>и (или) к профессии, специальности и направлению подготовки, утвержденных федеральным органом исполнительной власти, осуществляющим функции по выработке государственной политики и нормативно-правовому регулированию в сфере образования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0825" y="188913"/>
            <a:ext cx="8642350" cy="6408737"/>
          </a:xfrm>
        </p:spPr>
        <p:txBody>
          <a:bodyPr rtlCol="0">
            <a:normAutofit lnSpcReduction="10000"/>
          </a:bodyPr>
          <a:lstStyle/>
          <a:p>
            <a:pPr marL="45720" indent="0" algn="ctr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ч.3 ст.11 </a:t>
            </a:r>
            <a:r>
              <a:rPr lang="ru-RU" sz="2800" b="1" dirty="0">
                <a:solidFill>
                  <a:srgbClr val="C00000"/>
                </a:solidFill>
              </a:rPr>
              <a:t>Федерального закона №273-ФЗ «Закон об образовании в Российской Федерации</a:t>
            </a:r>
            <a:r>
              <a:rPr lang="ru-RU" sz="2800" b="1" dirty="0" smtClean="0">
                <a:solidFill>
                  <a:srgbClr val="C00000"/>
                </a:solidFill>
              </a:rPr>
              <a:t>»</a:t>
            </a:r>
          </a:p>
          <a:p>
            <a:pPr marL="45720" indent="0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Федеральные </a:t>
            </a:r>
            <a:r>
              <a:rPr lang="ru-RU" sz="2800" dirty="0">
                <a:solidFill>
                  <a:schemeClr val="tx1"/>
                </a:solidFill>
              </a:rPr>
              <a:t>государственные образовательные стандарты включают в себя требования к:</a:t>
            </a:r>
          </a:p>
          <a:p>
            <a:pPr marL="45720" indent="0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>
                <a:solidFill>
                  <a:schemeClr val="tx1"/>
                </a:solidFill>
              </a:rPr>
              <a:t>1) </a:t>
            </a:r>
            <a:r>
              <a:rPr lang="ru-RU" sz="2800" b="1" dirty="0">
                <a:solidFill>
                  <a:schemeClr val="tx1"/>
                </a:solidFill>
              </a:rPr>
              <a:t>структуре</a:t>
            </a:r>
            <a:r>
              <a:rPr lang="ru-RU" sz="2800" dirty="0">
                <a:solidFill>
                  <a:schemeClr val="tx1"/>
                </a:solidFill>
              </a:rPr>
              <a:t> основных образовательных программ (в том числе соотношению обязательной части основной образовательной программы и части, формируемой участниками образовательных отношений) и их объему;</a:t>
            </a:r>
          </a:p>
          <a:p>
            <a:pPr marL="45720" indent="0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>
                <a:solidFill>
                  <a:schemeClr val="tx1"/>
                </a:solidFill>
              </a:rPr>
              <a:t>2) </a:t>
            </a:r>
            <a:r>
              <a:rPr lang="ru-RU" sz="2800" b="1" dirty="0">
                <a:solidFill>
                  <a:schemeClr val="tx1"/>
                </a:solidFill>
              </a:rPr>
              <a:t>условиям</a:t>
            </a:r>
            <a:r>
              <a:rPr lang="ru-RU" sz="2800" dirty="0">
                <a:solidFill>
                  <a:schemeClr val="tx1"/>
                </a:solidFill>
              </a:rPr>
              <a:t> реализации основных образовательных программ, в том числе кадровым, финансовым, материально-техническим и иным условиям;</a:t>
            </a:r>
          </a:p>
          <a:p>
            <a:pPr marL="45720" indent="0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>
                <a:solidFill>
                  <a:schemeClr val="tx1"/>
                </a:solidFill>
              </a:rPr>
              <a:t>3) </a:t>
            </a:r>
            <a:r>
              <a:rPr lang="ru-RU" sz="2800" b="1" dirty="0">
                <a:solidFill>
                  <a:schemeClr val="tx1"/>
                </a:solidFill>
              </a:rPr>
              <a:t>результатам</a:t>
            </a:r>
            <a:r>
              <a:rPr lang="ru-RU" sz="2800" dirty="0">
                <a:solidFill>
                  <a:schemeClr val="tx1"/>
                </a:solidFill>
              </a:rPr>
              <a:t> освоения основных образовательных программ.</a:t>
            </a:r>
          </a:p>
          <a:p>
            <a:pPr marL="45720" indent="0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388" y="260350"/>
            <a:ext cx="8785225" cy="6337300"/>
          </a:xfrm>
        </p:spPr>
        <p:txBody>
          <a:bodyPr rtlCol="0">
            <a:normAutofit fontScale="92500" lnSpcReduction="20000"/>
          </a:bodyPr>
          <a:lstStyle/>
          <a:p>
            <a:pPr marL="45720" indent="0" algn="ctr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ст.28 </a:t>
            </a:r>
            <a:r>
              <a:rPr lang="ru-RU" sz="2400" b="1" dirty="0">
                <a:solidFill>
                  <a:srgbClr val="C00000"/>
                </a:solidFill>
              </a:rPr>
              <a:t>Федерального закона №273-ФЗ «Закон об образовании в Российской Федерации</a:t>
            </a:r>
            <a:r>
              <a:rPr lang="ru-RU" sz="2400" b="1" dirty="0" smtClean="0">
                <a:solidFill>
                  <a:srgbClr val="C00000"/>
                </a:solidFill>
              </a:rPr>
              <a:t>»</a:t>
            </a:r>
          </a:p>
          <a:p>
            <a:pPr marL="45720" indent="0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1100" dirty="0" smtClean="0">
              <a:solidFill>
                <a:schemeClr val="tx1"/>
              </a:solidFill>
            </a:endParaRPr>
          </a:p>
          <a:p>
            <a:pPr marL="45720" indent="0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600" b="1" dirty="0">
                <a:solidFill>
                  <a:srgbClr val="C00000"/>
                </a:solidFill>
              </a:rPr>
              <a:t>6.</a:t>
            </a:r>
            <a:r>
              <a:rPr lang="ru-RU" sz="2600" dirty="0">
                <a:solidFill>
                  <a:schemeClr val="tx1"/>
                </a:solidFill>
              </a:rPr>
              <a:t> Образовательная организация обязана осуществлять свою деятельность в соответствии с законодательством об образовании, в том числе:</a:t>
            </a:r>
          </a:p>
          <a:p>
            <a:pPr marL="45720" indent="0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600" dirty="0" smtClean="0">
                <a:solidFill>
                  <a:schemeClr val="tx1"/>
                </a:solidFill>
              </a:rPr>
              <a:t>1) обеспечивать </a:t>
            </a:r>
            <a:r>
              <a:rPr lang="ru-RU" sz="2600" b="1" i="1" dirty="0">
                <a:solidFill>
                  <a:schemeClr val="tx1"/>
                </a:solidFill>
              </a:rPr>
              <a:t>реализацию в полном объеме образовательных программ</a:t>
            </a:r>
            <a:r>
              <a:rPr lang="ru-RU" sz="2600" dirty="0">
                <a:solidFill>
                  <a:schemeClr val="tx1"/>
                </a:solidFill>
              </a:rPr>
              <a:t>, </a:t>
            </a:r>
            <a:r>
              <a:rPr lang="ru-RU" sz="2600" u="sng" dirty="0">
                <a:solidFill>
                  <a:schemeClr val="bg2">
                    <a:lumMod val="25000"/>
                  </a:schemeClr>
                </a:solidFill>
              </a:rPr>
              <a:t>соответствие качества подготовки обучающихся установленным требованиям</a:t>
            </a:r>
            <a:r>
              <a:rPr lang="ru-RU" sz="2600" dirty="0">
                <a:solidFill>
                  <a:schemeClr val="tx1"/>
                </a:solidFill>
              </a:rPr>
              <a:t>, соответствие применяемых форм, средств, методов обучения и воспитания возрастным, психофизическим особенностям, склонностям, способностям, интересам и потребностям </a:t>
            </a:r>
            <a:r>
              <a:rPr lang="ru-RU" sz="2600" dirty="0" smtClean="0">
                <a:solidFill>
                  <a:schemeClr val="tx1"/>
                </a:solidFill>
              </a:rPr>
              <a:t>обучающихся</a:t>
            </a:r>
          </a:p>
          <a:p>
            <a:pPr marL="45720" indent="0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1200" dirty="0">
              <a:solidFill>
                <a:schemeClr val="tx1"/>
              </a:solidFill>
            </a:endParaRPr>
          </a:p>
          <a:p>
            <a:pPr marL="45720" indent="0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600" b="1" dirty="0" smtClean="0">
                <a:solidFill>
                  <a:srgbClr val="C00000"/>
                </a:solidFill>
              </a:rPr>
              <a:t>7.</a:t>
            </a:r>
            <a:r>
              <a:rPr lang="ru-RU" sz="2600" dirty="0" smtClean="0">
                <a:solidFill>
                  <a:schemeClr val="tx1"/>
                </a:solidFill>
              </a:rPr>
              <a:t> Образовательная </a:t>
            </a:r>
            <a:r>
              <a:rPr lang="ru-RU" sz="2600" dirty="0">
                <a:solidFill>
                  <a:schemeClr val="tx1"/>
                </a:solidFill>
              </a:rPr>
              <a:t>организация несет ответственность в установленном законодательством Российской Федерации порядке за невыполнение или ненадлежащее выполнение функций, отнесенных к ее компетенции, </a:t>
            </a:r>
            <a:r>
              <a:rPr lang="ru-RU" sz="2600" b="1" i="1" dirty="0">
                <a:solidFill>
                  <a:schemeClr val="tx1"/>
                </a:solidFill>
              </a:rPr>
              <a:t>за реализацию не в полном объеме образовательных программ в соответствии с учебным планом</a:t>
            </a:r>
            <a:r>
              <a:rPr lang="ru-RU" sz="2600" dirty="0">
                <a:solidFill>
                  <a:schemeClr val="tx1"/>
                </a:solidFill>
              </a:rPr>
              <a:t>, </a:t>
            </a:r>
            <a:r>
              <a:rPr lang="ru-RU" sz="2600" u="sng" dirty="0">
                <a:solidFill>
                  <a:schemeClr val="bg2">
                    <a:lumMod val="25000"/>
                  </a:schemeClr>
                </a:solidFill>
              </a:rPr>
              <a:t>качество образования своих выпускников</a:t>
            </a:r>
            <a:r>
              <a:rPr lang="ru-RU" sz="2600" dirty="0">
                <a:solidFill>
                  <a:schemeClr val="tx1"/>
                </a:solidFill>
              </a:rPr>
              <a:t>, а также за жизнь и здоровье обучающихся, работников образовательной организации.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388" y="188913"/>
            <a:ext cx="8785225" cy="6480175"/>
          </a:xfrm>
        </p:spPr>
        <p:txBody>
          <a:bodyPr rtlCol="0">
            <a:normAutofit/>
          </a:bodyPr>
          <a:lstStyle/>
          <a:p>
            <a:pPr marL="45720" indent="0" algn="ctr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b="1" u="sng" dirty="0" smtClean="0">
                <a:solidFill>
                  <a:schemeClr val="accent1">
                    <a:lumMod val="50000"/>
                  </a:schemeClr>
                </a:solidFill>
              </a:rPr>
              <a:t>Требования к структуре</a:t>
            </a:r>
            <a:r>
              <a:rPr lang="ru-RU" sz="2400" u="sng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u="sng" dirty="0">
                <a:solidFill>
                  <a:schemeClr val="accent1">
                    <a:lumMod val="50000"/>
                  </a:schemeClr>
                </a:solidFill>
              </a:rPr>
              <a:t>основных образовательных программ (в том числе соотношению обязательной части основной образовательной программы и части, формируемой участниками образовательных отношений) и их </a:t>
            </a:r>
            <a:r>
              <a:rPr lang="ru-RU" sz="2400" u="sng" dirty="0" smtClean="0">
                <a:solidFill>
                  <a:schemeClr val="accent1">
                    <a:lumMod val="50000"/>
                  </a:schemeClr>
                </a:solidFill>
              </a:rPr>
              <a:t>объему.</a:t>
            </a:r>
            <a:endParaRPr lang="ru-RU" sz="2600" b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" indent="0" algn="ctr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600" b="1" dirty="0" smtClean="0">
                <a:solidFill>
                  <a:srgbClr val="C00000"/>
                </a:solidFill>
              </a:rPr>
              <a:t>ст.12 </a:t>
            </a:r>
            <a:r>
              <a:rPr lang="ru-RU" sz="2600" b="1" dirty="0">
                <a:solidFill>
                  <a:srgbClr val="C00000"/>
                </a:solidFill>
              </a:rPr>
              <a:t>Федерального закона №273-ФЗ «Закон об образовании в Российской Федерации»</a:t>
            </a:r>
          </a:p>
          <a:p>
            <a:pPr marL="45720" indent="0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1.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Образовательные </a:t>
            </a:r>
            <a:r>
              <a:rPr lang="ru-RU" sz="2400" dirty="0">
                <a:solidFill>
                  <a:schemeClr val="tx1"/>
                </a:solidFill>
              </a:rPr>
              <a:t>программы определяют содержание </a:t>
            </a:r>
            <a:r>
              <a:rPr lang="ru-RU" sz="2400" dirty="0" smtClean="0">
                <a:solidFill>
                  <a:schemeClr val="tx1"/>
                </a:solidFill>
              </a:rPr>
              <a:t>образования.</a:t>
            </a:r>
          </a:p>
          <a:p>
            <a:pPr marL="45720" indent="0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b="1" dirty="0">
                <a:solidFill>
                  <a:schemeClr val="tx1"/>
                </a:solidFill>
              </a:rPr>
              <a:t>7.</a:t>
            </a:r>
            <a:r>
              <a:rPr lang="ru-RU" sz="2400" dirty="0">
                <a:solidFill>
                  <a:schemeClr val="tx1"/>
                </a:solidFill>
              </a:rPr>
              <a:t> Организации, осуществляющие образовательную деятельность по имеющим государственную аккредитацию образовательным </a:t>
            </a:r>
            <a:r>
              <a:rPr lang="ru-RU" sz="2400" dirty="0" smtClean="0">
                <a:solidFill>
                  <a:schemeClr val="tx1"/>
                </a:solidFill>
              </a:rPr>
              <a:t>программам, </a:t>
            </a:r>
            <a:r>
              <a:rPr lang="ru-RU" sz="2400" dirty="0">
                <a:solidFill>
                  <a:schemeClr val="tx1"/>
                </a:solidFill>
              </a:rPr>
              <a:t>разрабатывают образовательные программы в соответствии с федеральными государственными образовательными стандартами и с учетом соответствующих примерных основных образовательных </a:t>
            </a:r>
            <a:r>
              <a:rPr lang="ru-RU" sz="2400" dirty="0" smtClean="0">
                <a:solidFill>
                  <a:schemeClr val="tx1"/>
                </a:solidFill>
              </a:rPr>
              <a:t>программ.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46037" indent="0" algn="ctr" eaLnBrk="1" hangingPunct="1">
              <a:buFont typeface="Georgia" pitchFamily="18" charset="0"/>
              <a:buNone/>
              <a:defRPr/>
            </a:pPr>
            <a:r>
              <a:rPr lang="ru-RU" b="1" u="sng" dirty="0" smtClean="0">
                <a:solidFill>
                  <a:schemeClr val="accent1">
                    <a:lumMod val="50000"/>
                  </a:schemeClr>
                </a:solidFill>
              </a:rPr>
              <a:t>Требования к условиям</a:t>
            </a:r>
            <a:r>
              <a:rPr lang="ru-RU" u="sng" dirty="0" smtClean="0">
                <a:solidFill>
                  <a:schemeClr val="accent1">
                    <a:lumMod val="50000"/>
                  </a:schemeClr>
                </a:solidFill>
              </a:rPr>
              <a:t> реализации основных образовательных программ, в том числе кадровым, финансовым, материально-техническим и иным условиям</a:t>
            </a:r>
            <a:endParaRPr lang="ru-RU" b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6037" indent="0" algn="ctr" eaLnBrk="1" hangingPunct="1">
              <a:buFont typeface="Georgia" pitchFamily="18" charset="0"/>
              <a:buNone/>
              <a:defRPr/>
            </a:pPr>
            <a:r>
              <a:rPr lang="ru-RU" sz="1400" b="1" dirty="0" smtClean="0">
                <a:solidFill>
                  <a:schemeClr val="tx1"/>
                </a:solidFill>
              </a:rPr>
              <a:t>САНПИН </a:t>
            </a:r>
            <a:r>
              <a:rPr lang="ru-RU" sz="1400" b="1" dirty="0">
                <a:solidFill>
                  <a:schemeClr val="tx1"/>
                </a:solidFill>
              </a:rPr>
              <a:t>2.4.2.2821-10</a:t>
            </a:r>
          </a:p>
          <a:p>
            <a:pPr marL="46037" indent="0" algn="ctr" eaLnBrk="1" hangingPunct="1">
              <a:buFont typeface="Georgia" pitchFamily="18" charset="0"/>
              <a:buNone/>
              <a:defRPr/>
            </a:pPr>
            <a:r>
              <a:rPr lang="ru-RU" sz="1400" b="1" dirty="0">
                <a:solidFill>
                  <a:schemeClr val="tx1"/>
                </a:solidFill>
              </a:rPr>
              <a:t>"САНИТАРНО-ЭПИДЕМИОЛОГИЧЕСКИЕ ТРЕБОВАНИЯ К УСЛОВИЯМ</a:t>
            </a:r>
          </a:p>
          <a:p>
            <a:pPr marL="46037" indent="0" algn="ctr" eaLnBrk="1" hangingPunct="1">
              <a:buFont typeface="Georgia" pitchFamily="18" charset="0"/>
              <a:buNone/>
              <a:defRPr/>
            </a:pPr>
            <a:r>
              <a:rPr lang="ru-RU" sz="1400" b="1" dirty="0">
                <a:solidFill>
                  <a:schemeClr val="tx1"/>
                </a:solidFill>
              </a:rPr>
              <a:t>И ОРГАНИЗАЦИИ ОБУЧЕНИЯ В ОБЩЕОБРАЗОВАТЕЛЬНЫХ </a:t>
            </a:r>
            <a:r>
              <a:rPr lang="ru-RU" sz="1400" b="1" dirty="0" smtClean="0">
                <a:solidFill>
                  <a:schemeClr val="tx1"/>
                </a:solidFill>
              </a:rPr>
              <a:t>УЧРЕЖДЕНИЯХ«</a:t>
            </a:r>
          </a:p>
          <a:p>
            <a:pPr marL="46037" indent="0" eaLnBrk="1" hangingPunct="1">
              <a:buFont typeface="Georgia" pitchFamily="18" charset="0"/>
              <a:buNone/>
              <a:defRPr/>
            </a:pPr>
            <a:r>
              <a:rPr lang="ru-RU" sz="1800" b="1" dirty="0" smtClean="0">
                <a:solidFill>
                  <a:schemeClr val="tx1"/>
                </a:solidFill>
              </a:rPr>
              <a:t>X</a:t>
            </a:r>
            <a:r>
              <a:rPr lang="ru-RU" sz="1800" b="1" dirty="0">
                <a:solidFill>
                  <a:schemeClr val="tx1"/>
                </a:solidFill>
              </a:rPr>
              <a:t>. Гигиенические требования к </a:t>
            </a:r>
            <a:r>
              <a:rPr lang="ru-RU" sz="1800" b="1" dirty="0" smtClean="0">
                <a:solidFill>
                  <a:schemeClr val="tx1"/>
                </a:solidFill>
              </a:rPr>
              <a:t>режиму образовательного процесса</a:t>
            </a:r>
          </a:p>
          <a:p>
            <a:pPr marL="46037" indent="0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sz="1800" b="1" dirty="0">
                <a:solidFill>
                  <a:schemeClr val="tx1"/>
                </a:solidFill>
              </a:rPr>
              <a:t>10.6.</a:t>
            </a:r>
            <a:r>
              <a:rPr lang="ru-RU" sz="1800" dirty="0">
                <a:solidFill>
                  <a:schemeClr val="tx1"/>
                </a:solidFill>
              </a:rPr>
              <a:t> Образовательную недельную нагрузку необходимо равномерно распределять в течение учебной недели, при этом объем максимальной допустимой нагрузки в течение дня должен составлять:</a:t>
            </a:r>
          </a:p>
          <a:p>
            <a:pPr marL="46037" indent="0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      - </a:t>
            </a:r>
            <a:r>
              <a:rPr lang="ru-RU" sz="1800" dirty="0">
                <a:solidFill>
                  <a:schemeClr val="tx1"/>
                </a:solidFill>
              </a:rPr>
              <a:t>для обучающихся 1-х классов - не должен превышать 4 уроков и 1 день в неделю - не более 5 уроков, за счет урока физической культуры;</a:t>
            </a:r>
          </a:p>
          <a:p>
            <a:pPr marL="46037" indent="0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      - </a:t>
            </a:r>
            <a:r>
              <a:rPr lang="ru-RU" sz="1800" dirty="0">
                <a:solidFill>
                  <a:schemeClr val="tx1"/>
                </a:solidFill>
              </a:rPr>
              <a:t>для обучающихся 2 - 4 классов - не более 5 уроков и один раз в неделю 6 уроков за счет урока физической культуры при 6-дневной учебной </a:t>
            </a:r>
            <a:r>
              <a:rPr lang="ru-RU" sz="1800" dirty="0" smtClean="0">
                <a:solidFill>
                  <a:schemeClr val="tx1"/>
                </a:solidFill>
              </a:rPr>
              <a:t>неделе.</a:t>
            </a:r>
          </a:p>
          <a:p>
            <a:pPr marL="46037" indent="0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eorgia" pitchFamily="18" charset="0"/>
              <a:buNone/>
              <a:defRPr/>
            </a:pPr>
            <a:endParaRPr lang="ru-RU" sz="1000" b="1" dirty="0" smtClean="0">
              <a:solidFill>
                <a:schemeClr val="tx1"/>
              </a:solidFill>
            </a:endParaRPr>
          </a:p>
          <a:p>
            <a:pPr marL="46037" indent="0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sz="1800" b="1" dirty="0" smtClean="0">
                <a:solidFill>
                  <a:schemeClr val="tx1"/>
                </a:solidFill>
              </a:rPr>
              <a:t>10.8</a:t>
            </a:r>
            <a:r>
              <a:rPr lang="ru-RU" sz="1800" b="1" dirty="0">
                <a:solidFill>
                  <a:schemeClr val="tx1"/>
                </a:solidFill>
              </a:rPr>
              <a:t>.</a:t>
            </a:r>
            <a:r>
              <a:rPr lang="ru-RU" sz="1800" dirty="0">
                <a:solidFill>
                  <a:schemeClr val="tx1"/>
                </a:solidFill>
              </a:rPr>
              <a:t> При составлении расписания уроков следует чередовать различные по сложности предметы в течение дня и недели: для обучающихся I ступени образования основные предметы (математика, русский и иностранный язык, природоведение, информатика) чередовать с уроками музыки, изобразительного </a:t>
            </a:r>
            <a:r>
              <a:rPr lang="ru-RU" sz="1800" dirty="0" smtClean="0">
                <a:solidFill>
                  <a:schemeClr val="tx1"/>
                </a:solidFill>
              </a:rPr>
              <a:t>искусства</a:t>
            </a:r>
            <a:r>
              <a:rPr lang="ru-RU" sz="1800" dirty="0">
                <a:solidFill>
                  <a:schemeClr val="tx1"/>
                </a:solidFill>
              </a:rPr>
              <a:t>, труда, физической </a:t>
            </a:r>
            <a:r>
              <a:rPr lang="ru-RU" sz="1800" dirty="0" smtClean="0">
                <a:solidFill>
                  <a:schemeClr val="tx1"/>
                </a:solidFill>
              </a:rPr>
              <a:t>культуры.</a:t>
            </a:r>
          </a:p>
          <a:p>
            <a:pPr marL="46037" indent="0" eaLnBrk="1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      Для </a:t>
            </a:r>
            <a:r>
              <a:rPr lang="ru-RU" sz="1800" dirty="0">
                <a:solidFill>
                  <a:schemeClr val="tx1"/>
                </a:solidFill>
              </a:rPr>
              <a:t>обучающихся 1 классов наиболее трудные предметы должны проводить на 2 уроке; 2 - 4 классов - 2 - 3 </a:t>
            </a:r>
            <a:r>
              <a:rPr lang="ru-RU" sz="1800" dirty="0" smtClean="0">
                <a:solidFill>
                  <a:schemeClr val="tx1"/>
                </a:solidFill>
              </a:rPr>
              <a:t>уроках.</a:t>
            </a:r>
          </a:p>
          <a:p>
            <a:pPr marL="46037" indent="0" eaLnBrk="1" hangingPunct="1">
              <a:lnSpc>
                <a:spcPct val="80000"/>
              </a:lnSpc>
              <a:buFont typeface="Georgia" pitchFamily="18" charset="0"/>
              <a:buNone/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      В </a:t>
            </a:r>
            <a:r>
              <a:rPr lang="ru-RU" sz="1800" dirty="0">
                <a:solidFill>
                  <a:schemeClr val="tx1"/>
                </a:solidFill>
              </a:rPr>
              <a:t>начальных классах сдвоенные уроки не проводятся.</a:t>
            </a:r>
          </a:p>
          <a:p>
            <a:pPr marL="46037" indent="0" eaLnBrk="1" hangingPunct="1">
              <a:lnSpc>
                <a:spcPct val="80000"/>
              </a:lnSpc>
              <a:buFont typeface="Georgia" pitchFamily="18" charset="0"/>
              <a:buNone/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      В </a:t>
            </a:r>
            <a:r>
              <a:rPr lang="ru-RU" sz="1800" dirty="0">
                <a:solidFill>
                  <a:schemeClr val="tx1"/>
                </a:solidFill>
              </a:rPr>
              <a:t>течение учебного дня не следует проводить более одной контрольной работы. </a:t>
            </a:r>
            <a:endParaRPr lang="ru-RU" sz="1800" dirty="0" smtClean="0">
              <a:solidFill>
                <a:schemeClr val="tx1"/>
              </a:solidFill>
            </a:endParaRPr>
          </a:p>
          <a:p>
            <a:pPr marL="46037" indent="0" eaLnBrk="1" hangingPunct="1">
              <a:lnSpc>
                <a:spcPct val="80000"/>
              </a:lnSpc>
              <a:buFont typeface="Georgia" pitchFamily="18" charset="0"/>
              <a:buNone/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      Контрольные </a:t>
            </a:r>
            <a:r>
              <a:rPr lang="ru-RU" sz="1800" dirty="0">
                <a:solidFill>
                  <a:schemeClr val="tx1"/>
                </a:solidFill>
              </a:rPr>
              <a:t>работы рекомендуется проводить на 2 - 4 уроках.</a:t>
            </a:r>
            <a:endParaRPr lang="ru-RU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44450" indent="0" eaLnBrk="1" hangingPunct="1">
              <a:buFont typeface="Georgia" pitchFamily="18" charset="0"/>
              <a:buNone/>
            </a:pPr>
            <a:r>
              <a:rPr lang="ru-RU" sz="1800" b="1" smtClean="0">
                <a:solidFill>
                  <a:schemeClr val="tx1"/>
                </a:solidFill>
              </a:rPr>
              <a:t>10.10.</a:t>
            </a:r>
            <a:r>
              <a:rPr lang="ru-RU" sz="1800" smtClean="0">
                <a:solidFill>
                  <a:schemeClr val="tx1"/>
                </a:solidFill>
              </a:rPr>
              <a:t> Обучение в 1-м классе осуществляется с соблюдением следующих дополнительных требований:</a:t>
            </a:r>
          </a:p>
          <a:p>
            <a:pPr marL="44450" indent="0" eaLnBrk="1" hangingPunct="1">
              <a:buFont typeface="Georgia" pitchFamily="18" charset="0"/>
              <a:buNone/>
            </a:pPr>
            <a:r>
              <a:rPr lang="ru-RU" sz="1800" smtClean="0">
                <a:solidFill>
                  <a:schemeClr val="tx1"/>
                </a:solidFill>
              </a:rPr>
              <a:t>- учебные занятия проводятся по 5-дневной учебной неделе и только в первую смену;</a:t>
            </a:r>
          </a:p>
          <a:p>
            <a:pPr marL="44450" indent="0" eaLnBrk="1" hangingPunct="1">
              <a:buFont typeface="Georgia" pitchFamily="18" charset="0"/>
              <a:buNone/>
            </a:pPr>
            <a:r>
              <a:rPr lang="ru-RU" sz="1800" smtClean="0">
                <a:solidFill>
                  <a:schemeClr val="tx1"/>
                </a:solidFill>
              </a:rPr>
              <a:t>- использование "ступенчатого" режима обучения в первом полугодии (в сентябре, октябре - по 3 урока в день по 35 минут каждый, в ноябре-декабре - по 4 урока по 35 минут каждый; январь - май - по 4 урока по 45 минут каждый);</a:t>
            </a:r>
          </a:p>
          <a:p>
            <a:pPr marL="44450" indent="0" eaLnBrk="1" hangingPunct="1">
              <a:buFont typeface="Georgia" pitchFamily="18" charset="0"/>
              <a:buNone/>
            </a:pPr>
            <a:r>
              <a:rPr lang="ru-RU" sz="1800" smtClean="0">
                <a:solidFill>
                  <a:schemeClr val="tx1"/>
                </a:solidFill>
              </a:rPr>
              <a:t>- рекомендуется организация в середине учебного дня динамической паузы продолжительностью не менее 40 минут;</a:t>
            </a:r>
          </a:p>
          <a:p>
            <a:pPr marL="44450" indent="0" eaLnBrk="1" hangingPunct="1">
              <a:buFont typeface="Georgia" pitchFamily="18" charset="0"/>
              <a:buNone/>
            </a:pPr>
            <a:r>
              <a:rPr lang="ru-RU" sz="1800" smtClean="0">
                <a:solidFill>
                  <a:schemeClr val="tx1"/>
                </a:solidFill>
              </a:rPr>
              <a:t>- для посещающих группу продленного дня необходима организация дневного сна (не менее 1 часа), 3-разового питания и прогулок;</a:t>
            </a:r>
          </a:p>
          <a:p>
            <a:pPr marL="44450" indent="0" eaLnBrk="1" hangingPunct="1">
              <a:buFont typeface="Georgia" pitchFamily="18" charset="0"/>
              <a:buNone/>
            </a:pPr>
            <a:r>
              <a:rPr lang="ru-RU" sz="1800" smtClean="0">
                <a:solidFill>
                  <a:schemeClr val="tx1"/>
                </a:solidFill>
              </a:rPr>
              <a:t>- обучение проводится без балльного оценивания знаний обучающихся и домашних заданий;</a:t>
            </a:r>
          </a:p>
          <a:p>
            <a:pPr marL="44450" indent="0" eaLnBrk="1" hangingPunct="1">
              <a:buFont typeface="Georgia" pitchFamily="18" charset="0"/>
              <a:buNone/>
            </a:pPr>
            <a:r>
              <a:rPr lang="ru-RU" sz="1800" smtClean="0">
                <a:solidFill>
                  <a:schemeClr val="tx1"/>
                </a:solidFill>
              </a:rPr>
              <a:t>- дополнительные недельные каникулы в середине третьей четверти при традиционном режиме обучения.</a:t>
            </a:r>
          </a:p>
          <a:p>
            <a:pPr marL="44450" indent="0" eaLnBrk="1" hangingPunct="1">
              <a:buFont typeface="Georgia" pitchFamily="18" charset="0"/>
              <a:buNone/>
            </a:pPr>
            <a:endParaRPr lang="ru-RU" sz="1000" b="1" smtClean="0">
              <a:solidFill>
                <a:schemeClr val="tx1"/>
              </a:solidFill>
            </a:endParaRPr>
          </a:p>
          <a:p>
            <a:pPr marL="44450" indent="0" eaLnBrk="1" hangingPunct="1">
              <a:buFont typeface="Georgia" pitchFamily="18" charset="0"/>
              <a:buNone/>
            </a:pPr>
            <a:r>
              <a:rPr lang="ru-RU" sz="1800" b="1" smtClean="0">
                <a:solidFill>
                  <a:schemeClr val="tx1"/>
                </a:solidFill>
              </a:rPr>
              <a:t>10.18.</a:t>
            </a:r>
            <a:r>
              <a:rPr lang="ru-RU" sz="1800" smtClean="0">
                <a:solidFill>
                  <a:schemeClr val="tx1"/>
                </a:solidFill>
              </a:rPr>
              <a:t> Необходимо чередовать во время урока различные виды учебной деятельности (за исключением контрольных работ). Средняя непрерывная продолжительность различных видов учебной деятельности обучающихся (чтение с бумажного носителя, письмо, слушание, опрос и т.п.) в 1 - 4 классах не должна превышать 7 - 10 минут.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</p:nvPr>
        </p:nvGraphicFramePr>
        <p:xfrm>
          <a:off x="179388" y="1163638"/>
          <a:ext cx="8785225" cy="37719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6132"/>
                <a:gridCol w="1512211"/>
                <a:gridCol w="1368191"/>
                <a:gridCol w="1512211"/>
                <a:gridCol w="1296181"/>
                <a:gridCol w="1080151"/>
                <a:gridCol w="1080150"/>
              </a:tblGrid>
              <a:tr h="434506">
                <a:tc rowSpan="2"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Классы</a:t>
                      </a:r>
                      <a:endParaRPr lang="ru-RU" sz="1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Непрерывная длительность (мин.), не более          </a:t>
                      </a:r>
                      <a:endParaRPr lang="ru-RU" sz="1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683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просмотр  </a:t>
                      </a:r>
                      <a:r>
                        <a:rPr lang="ru-RU" sz="1800" dirty="0">
                          <a:effectLst/>
                        </a:rPr>
                        <a:t/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статических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изображений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на учебных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досках и 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экранах  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отраженного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свечения  </a:t>
                      </a:r>
                      <a:endParaRPr lang="ru-RU" sz="1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просмотр 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телепередач</a:t>
                      </a:r>
                      <a:endParaRPr lang="ru-RU" sz="1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просмотр  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динамических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изображений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на учебных 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досках и  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экранах  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отраженного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свечения   </a:t>
                      </a:r>
                      <a:endParaRPr lang="ru-RU" sz="1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работа с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 err="1">
                          <a:effectLst/>
                        </a:rPr>
                        <a:t>изображе</a:t>
                      </a:r>
                      <a:r>
                        <a:rPr lang="ru-RU" sz="1800" dirty="0">
                          <a:effectLst/>
                        </a:rPr>
                        <a:t>-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 err="1">
                          <a:effectLst/>
                        </a:rPr>
                        <a:t>нием</a:t>
                      </a:r>
                      <a:r>
                        <a:rPr lang="ru-RU" sz="1800" dirty="0">
                          <a:effectLst/>
                        </a:rPr>
                        <a:t> на 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индивиду-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 err="1">
                          <a:effectLst/>
                        </a:rPr>
                        <a:t>альном</a:t>
                      </a:r>
                      <a:r>
                        <a:rPr lang="ru-RU" sz="1800" dirty="0">
                          <a:effectLst/>
                        </a:rPr>
                        <a:t>  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мониторе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 err="1">
                          <a:effectLst/>
                        </a:rPr>
                        <a:t>компьюте</a:t>
                      </a:r>
                      <a:r>
                        <a:rPr lang="ru-RU" sz="1800" dirty="0">
                          <a:effectLst/>
                        </a:rPr>
                        <a:t>-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 err="1">
                          <a:effectLst/>
                        </a:rPr>
                        <a:t>ра</a:t>
                      </a:r>
                      <a:r>
                        <a:rPr lang="ru-RU" sz="1800" dirty="0">
                          <a:effectLst/>
                        </a:rPr>
                        <a:t> и </a:t>
                      </a:r>
                      <a:r>
                        <a:rPr lang="ru-RU" sz="1800" dirty="0" err="1">
                          <a:effectLst/>
                        </a:rPr>
                        <a:t>кла</a:t>
                      </a:r>
                      <a:r>
                        <a:rPr lang="ru-RU" sz="1800" dirty="0">
                          <a:effectLst/>
                        </a:rPr>
                        <a:t>-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 err="1">
                          <a:effectLst/>
                        </a:rPr>
                        <a:t>виатурой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endParaRPr lang="ru-RU" sz="1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прослу</a:t>
                      </a:r>
                      <a:r>
                        <a:rPr lang="ru-RU" sz="1800" dirty="0">
                          <a:effectLst/>
                        </a:rPr>
                        <a:t>-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 err="1">
                          <a:effectLst/>
                        </a:rPr>
                        <a:t>шивание</a:t>
                      </a:r>
                      <a:r>
                        <a:rPr lang="ru-RU" sz="1800" dirty="0">
                          <a:effectLst/>
                        </a:rPr>
                        <a:t/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аудио-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записи </a:t>
                      </a:r>
                      <a:endParaRPr lang="ru-RU" sz="1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прослу</a:t>
                      </a:r>
                      <a:r>
                        <a:rPr lang="ru-RU" sz="1800" dirty="0">
                          <a:effectLst/>
                        </a:rPr>
                        <a:t>-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 err="1">
                          <a:effectLst/>
                        </a:rPr>
                        <a:t>шивание</a:t>
                      </a:r>
                      <a:r>
                        <a:rPr lang="ru-RU" sz="1800" dirty="0">
                          <a:effectLst/>
                        </a:rPr>
                        <a:t/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аудио-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записи 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>
                          <a:effectLst/>
                        </a:rPr>
                        <a:t>в </a:t>
                      </a:r>
                      <a:r>
                        <a:rPr lang="ru-RU" sz="1800" dirty="0" err="1">
                          <a:effectLst/>
                        </a:rPr>
                        <a:t>науш</a:t>
                      </a:r>
                      <a:r>
                        <a:rPr lang="ru-RU" sz="1800" dirty="0">
                          <a:effectLst/>
                        </a:rPr>
                        <a:t>-</a:t>
                      </a:r>
                      <a:br>
                        <a:rPr lang="ru-RU" sz="1800" dirty="0">
                          <a:effectLst/>
                        </a:rPr>
                      </a:br>
                      <a:r>
                        <a:rPr lang="ru-RU" sz="1800" dirty="0" err="1">
                          <a:effectLst/>
                        </a:rPr>
                        <a:t>никах</a:t>
                      </a:r>
                      <a:r>
                        <a:rPr lang="ru-RU" sz="1800" dirty="0">
                          <a:effectLst/>
                        </a:rPr>
                        <a:t>  </a:t>
                      </a:r>
                      <a:endParaRPr lang="ru-RU" sz="1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4506"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1 - 2 </a:t>
                      </a:r>
                      <a:endParaRPr lang="ru-RU" sz="1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     </a:t>
                      </a:r>
                      <a:endParaRPr lang="ru-RU" sz="18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15     </a:t>
                      </a:r>
                      <a:endParaRPr lang="ru-RU" sz="1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      </a:t>
                      </a:r>
                      <a:endParaRPr lang="ru-RU" sz="18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    </a:t>
                      </a:r>
                      <a:endParaRPr lang="ru-RU" sz="18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   </a:t>
                      </a:r>
                      <a:endParaRPr lang="ru-RU" sz="1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   </a:t>
                      </a:r>
                      <a:endParaRPr lang="ru-RU" sz="1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4506"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3 - 4 </a:t>
                      </a:r>
                      <a:endParaRPr lang="ru-RU" sz="1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     </a:t>
                      </a:r>
                      <a:endParaRPr lang="ru-RU" sz="18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     </a:t>
                      </a:r>
                      <a:endParaRPr lang="ru-RU" sz="18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      </a:t>
                      </a:r>
                      <a:endParaRPr lang="ru-RU" sz="18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    </a:t>
                      </a:r>
                      <a:endParaRPr lang="ru-RU" sz="18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   </a:t>
                      </a:r>
                      <a:endParaRPr lang="ru-RU" sz="18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15   </a:t>
                      </a:r>
                      <a:endParaRPr lang="ru-RU" sz="1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1543" name="Rectangle 2"/>
          <p:cNvSpPr>
            <a:spLocks noChangeArrowheads="1"/>
          </p:cNvSpPr>
          <p:nvPr/>
        </p:nvSpPr>
        <p:spPr bwMode="auto">
          <a:xfrm>
            <a:off x="107950" y="115888"/>
            <a:ext cx="8928100" cy="104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457200" algn="ctr"/>
            <a:r>
              <a:rPr lang="ru-RU" altLang="ru-RU" sz="2200">
                <a:cs typeface="Times New Roman" pitchFamily="18" charset="0"/>
              </a:rPr>
              <a:t>Продолжительность непрерывного применения технических</a:t>
            </a:r>
            <a:endParaRPr lang="ru-RU" altLang="ru-RU" sz="2200"/>
          </a:p>
          <a:p>
            <a:pPr indent="457200" algn="ctr" eaLnBrk="0" hangingPunct="0"/>
            <a:r>
              <a:rPr lang="ru-RU" altLang="ru-RU" sz="2200">
                <a:cs typeface="Times New Roman" pitchFamily="18" charset="0"/>
              </a:rPr>
              <a:t>средств обучения на уроках</a:t>
            </a:r>
            <a:endParaRPr lang="ru-RU" altLang="ru-RU" sz="2200"/>
          </a:p>
          <a:p>
            <a:pPr indent="457200" eaLnBrk="0" hangingPunct="0"/>
            <a:endParaRPr lang="ru-RU" altLang="ru-RU" sz="1800" b="0"/>
          </a:p>
        </p:txBody>
      </p:sp>
      <p:sp>
        <p:nvSpPr>
          <p:cNvPr id="21544" name="Прямоугольник 7"/>
          <p:cNvSpPr>
            <a:spLocks noChangeArrowheads="1"/>
          </p:cNvSpPr>
          <p:nvPr/>
        </p:nvSpPr>
        <p:spPr bwMode="auto">
          <a:xfrm>
            <a:off x="106363" y="5157788"/>
            <a:ext cx="89296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800"/>
              <a:t>10.30.</a:t>
            </a:r>
            <a:r>
              <a:rPr lang="ru-RU" sz="1800" b="0"/>
              <a:t> Объем домашних заданий (по всем предметам) должен быть таким, чтобы затраты времени на его выполнение не превышали (в астрономических часах): </a:t>
            </a:r>
          </a:p>
          <a:p>
            <a:r>
              <a:rPr lang="ru-RU" sz="1800" b="0"/>
              <a:t>во 2 - 3 классах - 1,5 ч, </a:t>
            </a:r>
          </a:p>
          <a:p>
            <a:r>
              <a:rPr lang="ru-RU" sz="1800" b="0"/>
              <a:t>в 4 - 5 классах - 2 ч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46037" indent="0" algn="ctr" eaLnBrk="1" hangingPunct="1">
              <a:spcBef>
                <a:spcPts val="0"/>
              </a:spcBef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sz="2400" b="1" u="sng" dirty="0" smtClean="0">
                <a:solidFill>
                  <a:schemeClr val="accent1">
                    <a:lumMod val="50000"/>
                  </a:schemeClr>
                </a:solidFill>
              </a:rPr>
              <a:t>Требования к результатам</a:t>
            </a:r>
            <a:r>
              <a:rPr lang="ru-RU" sz="2400" u="sng" dirty="0" smtClean="0">
                <a:solidFill>
                  <a:schemeClr val="accent1">
                    <a:lumMod val="50000"/>
                  </a:schemeClr>
                </a:solidFill>
              </a:rPr>
              <a:t> освоения </a:t>
            </a:r>
          </a:p>
          <a:p>
            <a:pPr marL="46037" indent="0" algn="ctr" eaLnBrk="1" hangingPunct="1">
              <a:spcBef>
                <a:spcPts val="0"/>
              </a:spcBef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sz="2400" u="sng" dirty="0" smtClean="0">
                <a:solidFill>
                  <a:schemeClr val="accent1">
                    <a:lumMod val="50000"/>
                  </a:schemeClr>
                </a:solidFill>
              </a:rPr>
              <a:t>основных образовательных программ</a:t>
            </a:r>
          </a:p>
          <a:p>
            <a:pPr marL="46037" indent="0" eaLnBrk="1" hangingPunct="1">
              <a:buFont typeface="Georgia" pitchFamily="18" charset="0"/>
              <a:buNone/>
              <a:defRPr/>
            </a:pPr>
            <a:endParaRPr lang="ru-RU" sz="800" b="1" dirty="0" smtClean="0">
              <a:solidFill>
                <a:schemeClr val="tx1"/>
              </a:solidFill>
            </a:endParaRPr>
          </a:p>
          <a:p>
            <a:pPr marL="46037" indent="0" eaLnBrk="1" hangingPunct="1">
              <a:buFont typeface="Georgia" pitchFamily="18" charset="0"/>
              <a:buNone/>
              <a:defRPr/>
            </a:pPr>
            <a:r>
              <a:rPr lang="ru-RU" b="1" dirty="0" smtClean="0">
                <a:solidFill>
                  <a:schemeClr val="tx1"/>
                </a:solidFill>
              </a:rPr>
              <a:t>Уровень освоения обучающимися образовательных программ</a:t>
            </a:r>
          </a:p>
          <a:p>
            <a:pPr marL="46037" indent="0" eaLnBrk="1" hangingPunct="1">
              <a:buFont typeface="Georgia" pitchFamily="18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Нормы (критерии) оценивания</a:t>
            </a:r>
          </a:p>
          <a:p>
            <a:pPr marL="46037" indent="0" eaLnBrk="1" hangingPunct="1">
              <a:buFont typeface="Georgia" pitchFamily="18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- </a:t>
            </a:r>
            <a:r>
              <a:rPr lang="ru-RU" sz="1800" dirty="0" smtClean="0">
                <a:solidFill>
                  <a:schemeClr val="tx1"/>
                </a:solidFill>
              </a:rPr>
              <a:t>ПИСЬМЕННЫХ </a:t>
            </a:r>
            <a:r>
              <a:rPr lang="ru-RU" sz="1800" dirty="0">
                <a:solidFill>
                  <a:schemeClr val="tx1"/>
                </a:solidFill>
              </a:rPr>
              <a:t>РАБОТ ПО </a:t>
            </a:r>
            <a:r>
              <a:rPr lang="ru-RU" sz="1800" dirty="0" smtClean="0">
                <a:solidFill>
                  <a:schemeClr val="tx1"/>
                </a:solidFill>
              </a:rPr>
              <a:t>МАТЕМАТИКЕ</a:t>
            </a:r>
          </a:p>
          <a:p>
            <a:pPr marL="46037" indent="0" eaLnBrk="1" hangingPunct="1">
              <a:buFont typeface="Georgia" pitchFamily="18" charset="0"/>
              <a:buNone/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- ПИСЬМЕННЫХ </a:t>
            </a:r>
            <a:r>
              <a:rPr lang="ru-RU" sz="1800" dirty="0">
                <a:solidFill>
                  <a:schemeClr val="tx1"/>
                </a:solidFill>
              </a:rPr>
              <a:t>РАБОТ ПО РУССКОМУ </a:t>
            </a:r>
            <a:r>
              <a:rPr lang="ru-RU" sz="1800" dirty="0" smtClean="0">
                <a:solidFill>
                  <a:schemeClr val="tx1"/>
                </a:solidFill>
              </a:rPr>
              <a:t>ЯЗЫКУ</a:t>
            </a:r>
          </a:p>
          <a:p>
            <a:pPr marL="46037" indent="0" eaLnBrk="1" hangingPunct="1">
              <a:buFont typeface="Georgia" pitchFamily="18" charset="0"/>
              <a:buNone/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- ТЕХНИКИ ЧТЕНИЯ</a:t>
            </a:r>
          </a:p>
          <a:p>
            <a:pPr marL="46037" indent="0" eaLnBrk="1" hangingPunct="1">
              <a:buFont typeface="Georgia" pitchFamily="18" charset="0"/>
              <a:buNone/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- ПРОВЕРОЧНЫХ РАБОТ (самостоятельных и контрольных)</a:t>
            </a:r>
          </a:p>
          <a:p>
            <a:pPr marL="46037" indent="0" eaLnBrk="1" hangingPunct="1">
              <a:buFont typeface="Georgia" pitchFamily="18" charset="0"/>
              <a:buNone/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- УМЕНИЯ </a:t>
            </a:r>
            <a:r>
              <a:rPr lang="ru-RU" sz="1800" dirty="0">
                <a:solidFill>
                  <a:schemeClr val="tx1"/>
                </a:solidFill>
              </a:rPr>
              <a:t>РАБОТАТЬ С ПИСЬМЕННЫМИ </a:t>
            </a:r>
            <a:r>
              <a:rPr lang="ru-RU" sz="1800" dirty="0" smtClean="0">
                <a:solidFill>
                  <a:schemeClr val="tx1"/>
                </a:solidFill>
              </a:rPr>
              <a:t>ТЕКСТАМИ</a:t>
            </a:r>
          </a:p>
          <a:p>
            <a:pPr marL="46037" indent="0" eaLnBrk="1" hangingPunct="1">
              <a:buFont typeface="Georgia" pitchFamily="18" charset="0"/>
              <a:buNone/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- </a:t>
            </a:r>
            <a:r>
              <a:rPr lang="ru-RU" sz="1800" dirty="0">
                <a:solidFill>
                  <a:schemeClr val="tx1"/>
                </a:solidFill>
              </a:rPr>
              <a:t>УМЕНИЯ РАБОТАТЬ С УСТНЫМИ ТЕКСТАМИ</a:t>
            </a:r>
          </a:p>
          <a:p>
            <a:pPr marL="46037" indent="0" eaLnBrk="1" hangingPunct="1">
              <a:buFont typeface="Georgia" pitchFamily="18" charset="0"/>
              <a:buNone/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- </a:t>
            </a:r>
            <a:r>
              <a:rPr lang="ru-RU" sz="1800" dirty="0">
                <a:solidFill>
                  <a:schemeClr val="tx1"/>
                </a:solidFill>
              </a:rPr>
              <a:t>УМЕНИЯ РАБОТАТЬ С РЕАЛЬНЫМИ ОБЪЕКТАМИ КАК ИСТОЧНИКАМИ ИНФОРМАЦИИ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227013" y="177800"/>
            <a:ext cx="8712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Проектирование (организация) этапов современного урока</a:t>
            </a:r>
          </a:p>
        </p:txBody>
      </p:sp>
      <p:graphicFrame>
        <p:nvGraphicFramePr>
          <p:cNvPr id="6259" name="Group 115"/>
          <p:cNvGraphicFramePr>
            <a:graphicFrameLocks noGrp="1"/>
          </p:cNvGraphicFramePr>
          <p:nvPr/>
        </p:nvGraphicFramePr>
        <p:xfrm>
          <a:off x="125413" y="1125538"/>
          <a:ext cx="8915400" cy="5402262"/>
        </p:xfrm>
        <a:graphic>
          <a:graphicData uri="http://schemas.openxmlformats.org/drawingml/2006/table">
            <a:tbl>
              <a:tblPr/>
              <a:tblGrid>
                <a:gridCol w="403225"/>
                <a:gridCol w="658751"/>
                <a:gridCol w="1663762"/>
                <a:gridCol w="2163762"/>
                <a:gridCol w="2168525"/>
                <a:gridCol w="1857375"/>
              </a:tblGrid>
              <a:tr h="6477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цель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требования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рекомендации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475451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1-2 мин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-825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организационный этап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Мотивация к учебной деятельности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включение в учебную деятельность на личностно значимом  уровне.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1)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создаются условия для возникновения у ребенка внутренней потребности включения в учебную деятельность («хочу»).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2)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актуализируются требования к нему со стороны учебной деятельности («надо»);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3)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устанавливаются тематические рамки («могу»).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доброе пожелание, моральная поддержка, девиз, и т.д.;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беседа, сообщение, самопроверка домашнего задания по готовому образцу и т.д.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260350"/>
            <a:ext cx="9144000" cy="6408738"/>
          </a:xfrm>
        </p:spPr>
        <p:txBody>
          <a:bodyPr/>
          <a:lstStyle/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ru-RU" altLang="ru-RU" sz="1500" b="1" smtClean="0">
                <a:solidFill>
                  <a:schemeClr val="folHlink"/>
                </a:solidFill>
                <a:latin typeface="Comic Sans MS" pitchFamily="66" charset="0"/>
              </a:rPr>
              <a:t>     </a:t>
            </a:r>
          </a:p>
          <a:p>
            <a:pPr marL="533400" indent="-533400" algn="ctr" eaLnBrk="1" hangingPunct="1">
              <a:lnSpc>
                <a:spcPct val="80000"/>
              </a:lnSpc>
              <a:buFontTx/>
              <a:buNone/>
            </a:pPr>
            <a:r>
              <a:rPr lang="ru-RU" altLang="ru-RU" sz="2600" b="1" smtClean="0">
                <a:solidFill>
                  <a:srgbClr val="1C295A"/>
                </a:solidFill>
              </a:rPr>
              <a:t>Нормативно-правовое обеспечение деятельности учителя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endParaRPr lang="ru-RU" altLang="ru-RU" b="1" smtClean="0">
              <a:solidFill>
                <a:srgbClr val="753E3E"/>
              </a:solidFill>
              <a:latin typeface="Arial Narrow" pitchFamily="34" charset="0"/>
            </a:endParaRP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ru-RU" altLang="ru-RU" b="1" smtClean="0">
                <a:solidFill>
                  <a:srgbClr val="753E3E"/>
                </a:solidFill>
                <a:latin typeface="Arial Narrow" pitchFamily="34" charset="0"/>
              </a:rPr>
              <a:t>Все нормативно-правовые документы можно разделить на три группы: 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endParaRPr lang="ru-RU" altLang="ru-RU" b="1" smtClean="0">
              <a:solidFill>
                <a:srgbClr val="753E3E"/>
              </a:solidFill>
              <a:latin typeface="Arial Narrow" pitchFamily="34" charset="0"/>
            </a:endParaRP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ru-RU" altLang="ru-RU" b="1" smtClean="0">
                <a:solidFill>
                  <a:srgbClr val="2C395E"/>
                </a:solidFill>
                <a:latin typeface="Arial Narrow" pitchFamily="34" charset="0"/>
              </a:rPr>
              <a:t>1) Документы, регламентирующие права и обязанности учителя, как педагогического работника.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endParaRPr lang="ru-RU" altLang="ru-RU" b="1" smtClean="0">
              <a:solidFill>
                <a:srgbClr val="2C395E"/>
              </a:solidFill>
              <a:latin typeface="Arial Narrow" pitchFamily="34" charset="0"/>
            </a:endParaRP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ru-RU" altLang="ru-RU" b="1" smtClean="0">
                <a:solidFill>
                  <a:srgbClr val="2C395E"/>
                </a:solidFill>
                <a:latin typeface="Arial Narrow" pitchFamily="34" charset="0"/>
              </a:rPr>
              <a:t>2) Документы, регулирующие деятельность учителя как педагогического работника.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endParaRPr lang="ru-RU" altLang="ru-RU" b="1" smtClean="0">
              <a:solidFill>
                <a:srgbClr val="2C395E"/>
              </a:solidFill>
              <a:latin typeface="Arial Narrow" pitchFamily="34" charset="0"/>
            </a:endParaRP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ru-RU" altLang="ru-RU" b="1" smtClean="0">
                <a:solidFill>
                  <a:srgbClr val="2C395E"/>
                </a:solidFill>
                <a:latin typeface="Arial Narrow" pitchFamily="34" charset="0"/>
              </a:rPr>
              <a:t>3) Документы, регулирующие профессиональную деятельность учителя как сотрудника </a:t>
            </a:r>
            <a:r>
              <a:rPr lang="ru-RU" altLang="ru-RU" b="1" u="sng" smtClean="0">
                <a:solidFill>
                  <a:srgbClr val="2C395E"/>
                </a:solidFill>
                <a:latin typeface="Arial Narrow" pitchFamily="34" charset="0"/>
              </a:rPr>
              <a:t>общеобразовательной</a:t>
            </a:r>
            <a:r>
              <a:rPr lang="ru-RU" altLang="ru-RU" b="1" smtClean="0">
                <a:solidFill>
                  <a:srgbClr val="2C395E"/>
                </a:solidFill>
                <a:latin typeface="Arial Narrow" pitchFamily="34" charset="0"/>
              </a:rPr>
              <a:t> школы…</a:t>
            </a:r>
            <a:endParaRPr lang="nl-NL" altLang="ru-RU" b="1" smtClean="0">
              <a:solidFill>
                <a:srgbClr val="2C395E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32" name="Group 96"/>
          <p:cNvGraphicFramePr>
            <a:graphicFrameLocks noGrp="1"/>
          </p:cNvGraphicFramePr>
          <p:nvPr/>
        </p:nvGraphicFramePr>
        <p:xfrm>
          <a:off x="0" y="0"/>
          <a:ext cx="9144000" cy="6894513"/>
        </p:xfrm>
        <a:graphic>
          <a:graphicData uri="http://schemas.openxmlformats.org/drawingml/2006/table">
            <a:tbl>
              <a:tblPr/>
              <a:tblGrid>
                <a:gridCol w="411163"/>
                <a:gridCol w="632445"/>
                <a:gridCol w="1739280"/>
                <a:gridCol w="2149152"/>
                <a:gridCol w="2160240"/>
                <a:gridCol w="2051720"/>
              </a:tblGrid>
              <a:tr h="6894513">
                <a:tc>
                  <a:txBody>
                    <a:bodyPr/>
                    <a:lstStyle/>
                    <a:p>
                      <a:pPr marL="0" marR="0" lvl="0" indent="-3429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5-6 мин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 -актуализация опорных знаний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готовность и осознание потребности к построению нового способа действий.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(организуется подготовка и мотивация учащихся к надлежащему самостоятельному выполнению пробного учебного действия, его осуществление и фиксация индивидуального затруднения) 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1)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актуализация изученных способов действий, достаточных для построения нового знания, и их обобщение и знаковую фиксацию;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2)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актуализация соответствующих мыслительных операций и познавательных процессов;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3)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мотивирование учащихся к пробному учебному действию («надо» – «могу» – «хочу»), и его самостоятельное осуществление;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4)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фиксация учащимися индивидуальных затруднений в выполнении ими пробного учебного действия или его обосновании. 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коллективные формы работы: коммуникативное взаимодействие в группах или фронтальное побуждающий диалог и т.д.;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индивидуальные формы работы: задания для самостоятельного выполнения, математический диктант и др.;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вербальная фиксация различных вариантов решения и отсутствия изученного их обоснования.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19" name="Group 19"/>
          <p:cNvGraphicFramePr>
            <a:graphicFrameLocks noGrp="1"/>
          </p:cNvGraphicFramePr>
          <p:nvPr/>
        </p:nvGraphicFramePr>
        <p:xfrm>
          <a:off x="0" y="1125538"/>
          <a:ext cx="9144000" cy="4179887"/>
        </p:xfrm>
        <a:graphic>
          <a:graphicData uri="http://schemas.openxmlformats.org/drawingml/2006/table">
            <a:tbl>
              <a:tblPr/>
              <a:tblGrid>
                <a:gridCol w="466725"/>
                <a:gridCol w="676275"/>
                <a:gridCol w="1752600"/>
                <a:gridCol w="1531938"/>
                <a:gridCol w="2665412"/>
                <a:gridCol w="2051050"/>
              </a:tblGrid>
              <a:tr h="3017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2-3 мин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 -целеполагания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Выявление места и причины затруднения и постановка цели деятельности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сопоставление детьми действий с используемым способом (где?);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выявление и вербальное фиксирование причины затруднения (почему?);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этой основе учащиеся ставят цель деятельности, предлагают вариант формулировки темы урока, который уточняется учителем.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коммуникативное взаимодействие,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подводящий диалог,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побуждающий  диалог;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включение эмоционального компонента: похвала и.т.п.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44" name="Group 20"/>
          <p:cNvGraphicFramePr>
            <a:graphicFrameLocks noGrp="1"/>
          </p:cNvGraphicFramePr>
          <p:nvPr/>
        </p:nvGraphicFramePr>
        <p:xfrm>
          <a:off x="0" y="0"/>
          <a:ext cx="9144000" cy="6881813"/>
        </p:xfrm>
        <a:graphic>
          <a:graphicData uri="http://schemas.openxmlformats.org/drawingml/2006/table">
            <a:tbl>
              <a:tblPr/>
              <a:tblGrid>
                <a:gridCol w="411163"/>
                <a:gridCol w="765175"/>
                <a:gridCol w="1235075"/>
                <a:gridCol w="1944687"/>
                <a:gridCol w="2663825"/>
                <a:gridCol w="2124075"/>
              </a:tblGrid>
              <a:tr h="685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10-11 мин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 - открытия нового знания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Построение проекта выхода из затруднения (цель, способ, план, средство), т.е.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построение детьми нового способа действий и формирование способностей к его выполнению.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учащиеся выбирают метод решения учебной задачи – свойство, понятия, алгоритм, модель и т.д. – и на его основе строят план достижения цели, выдвигают, обосновывают и проверяют гипотезы;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определяют средства, используются предметные действия с моделями, схемами и пр.;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новый способ действий фиксируется – вербально и знаково;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учащиеся преодолевают возникшие затруднения с помощью нового способа действия.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Этим процессом руководит учитель: на первых порах с помощью подводящего диалога, затем – побуждающего, а затем и с помощью исследовательских методов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коммуникативное взаимодействие,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подводящий диалог,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побуждающий диалог,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мозговой штурм и т.д.;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использование двигательной активности, материальных и материализованных моделей.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140" name="Group 60"/>
          <p:cNvGraphicFramePr>
            <a:graphicFrameLocks noGrp="1"/>
          </p:cNvGraphicFramePr>
          <p:nvPr/>
        </p:nvGraphicFramePr>
        <p:xfrm>
          <a:off x="0" y="762000"/>
          <a:ext cx="9144000" cy="3382963"/>
        </p:xfrm>
        <a:graphic>
          <a:graphicData uri="http://schemas.openxmlformats.org/drawingml/2006/table">
            <a:tbl>
              <a:tblPr/>
              <a:tblGrid>
                <a:gridCol w="411163"/>
                <a:gridCol w="765175"/>
                <a:gridCol w="1617662"/>
                <a:gridCol w="2222500"/>
                <a:gridCol w="2222500"/>
                <a:gridCol w="1905000"/>
              </a:tblGrid>
              <a:tr h="3382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4-5 мин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 -первичного закрепления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Первичное закрепление нового способа действий с проговариванием во внешней речи 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учащиеся в форме коммуникативного взаимодействия (фронтально, в группах, в парах) решают типовые задания на новый способ действий с проговариванием алгоритма решения вслух, оформляют новые алгоритмы.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коммутативное взаимодействие с опорой на вербальную и знаковую фиксацию;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соревнования, игровые ситуации и т.п.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59" name="Group 55"/>
          <p:cNvGraphicFramePr>
            <a:graphicFrameLocks noGrp="1"/>
          </p:cNvGraphicFramePr>
          <p:nvPr/>
        </p:nvGraphicFramePr>
        <p:xfrm>
          <a:off x="0" y="0"/>
          <a:ext cx="9144000" cy="6845300"/>
        </p:xfrm>
        <a:graphic>
          <a:graphicData uri="http://schemas.openxmlformats.org/drawingml/2006/table">
            <a:tbl>
              <a:tblPr/>
              <a:tblGrid>
                <a:gridCol w="411163"/>
                <a:gridCol w="765175"/>
                <a:gridCol w="1617662"/>
                <a:gridCol w="2066032"/>
                <a:gridCol w="2232248"/>
                <a:gridCol w="2051720"/>
              </a:tblGrid>
              <a:tr h="684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4-5 мин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этап -самостоятельной работы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Самостоятельная работа с самопроверкой и самооценкой,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закрепление нового способа действий; рефлексия достижения цели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учащиеся самостоятельно выполняют задание на новый способ действий;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самостоятельная проверка по алгоритму;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ситуации успеха;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допустившие ошибки выявляю их причину и исправляют ошибки.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завершение организуется исполнительская рефлексия хода реализации построенного проекта учебных действий и контрольных процедур.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обучение процедуре грамотного самоконтроля;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- письменная работа, небольшого объёма, узкой типовой направленности;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- индивидуальная деятельность.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84" name="Group 56"/>
          <p:cNvGraphicFramePr>
            <a:graphicFrameLocks noGrp="1"/>
          </p:cNvGraphicFramePr>
          <p:nvPr/>
        </p:nvGraphicFramePr>
        <p:xfrm>
          <a:off x="0" y="0"/>
          <a:ext cx="9144000" cy="6878638"/>
        </p:xfrm>
        <a:graphic>
          <a:graphicData uri="http://schemas.openxmlformats.org/drawingml/2006/table">
            <a:tbl>
              <a:tblPr/>
              <a:tblGrid>
                <a:gridCol w="411163"/>
                <a:gridCol w="632445"/>
                <a:gridCol w="1440160"/>
                <a:gridCol w="2664296"/>
                <a:gridCol w="2016224"/>
                <a:gridCol w="1979712"/>
              </a:tblGrid>
              <a:tr h="6878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4-5 мин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 повторения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включение «открытия» в систему знаний; повторение и закрепление ранее изученного.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данном этапе выявляются границы применимости нового знания и выполняются задания, в которых новый способ действий предусматривается как промежуточный шаг.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Организуя этот этап, учитель подбирает задания, в которых тренируется использование изученного ранее материала, имеющего методическую ценность для введения в последующем новых способов действий. Таким образом, происходит, с одной стороны, автоматизация умственных действий по изученным нормам, а с другой – подготовка к введению в будущем новых норм.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учащимся предлагаются задания, в которых новый способ действий связывается с ранее изученными; системно включаются задания на тренировку;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доведение до уровня автоматизированного навыка ранее сформированных способностей;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коррекция ошибок, подготовка к изучению следующих тем.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коммуникативное взаимодействие – преимущественно в группах или парах;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  возможность выбора заданий учащимися;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включение элементов проектирования.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213" name="Group 61"/>
          <p:cNvGraphicFramePr>
            <a:graphicFrameLocks noGrp="1"/>
          </p:cNvGraphicFramePr>
          <p:nvPr/>
        </p:nvGraphicFramePr>
        <p:xfrm>
          <a:off x="0" y="0"/>
          <a:ext cx="9144000" cy="6842125"/>
        </p:xfrm>
        <a:graphic>
          <a:graphicData uri="http://schemas.openxmlformats.org/drawingml/2006/table">
            <a:tbl>
              <a:tblPr/>
              <a:tblGrid>
                <a:gridCol w="411163"/>
                <a:gridCol w="631825"/>
                <a:gridCol w="1584325"/>
                <a:gridCol w="2089150"/>
                <a:gridCol w="2087562"/>
                <a:gridCol w="2339975"/>
              </a:tblGrid>
              <a:tr h="6842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2-4 мин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 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Рефлексия учебной деятельности на уроке (итог урока)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Рефлексия учебной деятельности на уроке (осознание метода преодоления затруднений в деятельности, границ применения нового знания),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самооценка результатов деятельности; 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рефлексии и самооценки учениками своей деятельности на уроке;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фиксация соответствия результатов деятельности и поставленной цели;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планирование дальнейшей деятельности и определение заданий для самоподготовки (домашнее задание с элементами выбора, творчества).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беседа, самостоятельная работа;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обсуждение вопросов: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 нового вы узнали?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Каким способом выполняли задание?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Где используется этот способ?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Каковы результаты?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 нужно сделать ещё?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Возможно использование специальных сигналов: цвет, знак, шкала и т.д. – для обозначения степени достижения поставленной цели деятельности.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6858000"/>
          </a:xfrm>
        </p:spPr>
        <p:txBody>
          <a:bodyPr rtlCol="0">
            <a:normAutofit fontScale="55000" lnSpcReduction="20000"/>
          </a:bodyPr>
          <a:lstStyle/>
          <a:p>
            <a:pPr marL="45720" indent="0" eaLnBrk="1" fontAlgn="auto" hangingPunct="1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4000" b="1" dirty="0">
                <a:solidFill>
                  <a:srgbClr val="002060"/>
                </a:solidFill>
              </a:rPr>
              <a:t>Программа фронтальной проверки работы учителя</a:t>
            </a:r>
            <a:r>
              <a:rPr lang="ru-RU" sz="4000" b="1" dirty="0" smtClean="0">
                <a:solidFill>
                  <a:srgbClr val="002060"/>
                </a:solidFill>
              </a:rPr>
              <a:t>.</a:t>
            </a:r>
          </a:p>
          <a:p>
            <a:pPr marL="45720" indent="0" eaLnBrk="1" fontAlgn="auto" hangingPunct="1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1000" b="1" dirty="0">
                <a:solidFill>
                  <a:srgbClr val="002060"/>
                </a:solidFill>
              </a:rPr>
              <a:t/>
            </a:r>
            <a:br>
              <a:rPr lang="ru-RU" sz="1000" b="1" dirty="0">
                <a:solidFill>
                  <a:srgbClr val="002060"/>
                </a:solidFill>
              </a:rPr>
            </a:br>
            <a:r>
              <a:rPr lang="ru-RU" sz="3500" dirty="0" smtClean="0">
                <a:solidFill>
                  <a:schemeClr val="tx1"/>
                </a:solidFill>
              </a:rPr>
              <a:t>1</a:t>
            </a:r>
            <a:r>
              <a:rPr lang="ru-RU" sz="3500" dirty="0">
                <a:solidFill>
                  <a:schemeClr val="tx1"/>
                </a:solidFill>
              </a:rPr>
              <a:t>. Выполнение </a:t>
            </a:r>
            <a:r>
              <a:rPr lang="ru-RU" sz="3500" dirty="0" smtClean="0">
                <a:solidFill>
                  <a:schemeClr val="tx1"/>
                </a:solidFill>
              </a:rPr>
              <a:t>учителем </a:t>
            </a:r>
            <a:r>
              <a:rPr lang="ru-RU" sz="3500" dirty="0">
                <a:solidFill>
                  <a:schemeClr val="tx1"/>
                </a:solidFill>
              </a:rPr>
              <a:t>Устава школы и правил внутреннего распорядка.</a:t>
            </a:r>
            <a:br>
              <a:rPr lang="ru-RU" sz="3500" dirty="0">
                <a:solidFill>
                  <a:schemeClr val="tx1"/>
                </a:solidFill>
              </a:rPr>
            </a:br>
            <a:r>
              <a:rPr lang="ru-RU" sz="3500" dirty="0" smtClean="0">
                <a:solidFill>
                  <a:schemeClr val="tx1"/>
                </a:solidFill>
              </a:rPr>
              <a:t>2</a:t>
            </a:r>
            <a:r>
              <a:rPr lang="ru-RU" sz="3500" dirty="0">
                <a:solidFill>
                  <a:schemeClr val="tx1"/>
                </a:solidFill>
              </a:rPr>
              <a:t>. Подготовка учителя к урокам, внеклассным мероприятиям (тематическое, поурочное планирование, планирование воспитательной работы).</a:t>
            </a:r>
            <a:br>
              <a:rPr lang="ru-RU" sz="3500" dirty="0">
                <a:solidFill>
                  <a:schemeClr val="tx1"/>
                </a:solidFill>
              </a:rPr>
            </a:br>
            <a:r>
              <a:rPr lang="ru-RU" sz="3500" dirty="0" smtClean="0">
                <a:solidFill>
                  <a:schemeClr val="tx1"/>
                </a:solidFill>
              </a:rPr>
              <a:t>3</a:t>
            </a:r>
            <a:r>
              <a:rPr lang="ru-RU" sz="3500" dirty="0">
                <a:solidFill>
                  <a:schemeClr val="tx1"/>
                </a:solidFill>
              </a:rPr>
              <a:t>. Выполнение учителем учебных </a:t>
            </a:r>
            <a:r>
              <a:rPr lang="ru-RU" sz="3500" dirty="0" smtClean="0">
                <a:solidFill>
                  <a:schemeClr val="tx1"/>
                </a:solidFill>
              </a:rPr>
              <a:t>программ (образовательной программы школы и собственных рабочих программ).</a:t>
            </a:r>
            <a:r>
              <a:rPr lang="ru-RU" sz="3500" dirty="0">
                <a:solidFill>
                  <a:schemeClr val="tx1"/>
                </a:solidFill>
              </a:rPr>
              <a:t/>
            </a:r>
            <a:br>
              <a:rPr lang="ru-RU" sz="3500" dirty="0">
                <a:solidFill>
                  <a:schemeClr val="tx1"/>
                </a:solidFill>
              </a:rPr>
            </a:br>
            <a:r>
              <a:rPr lang="ru-RU" sz="3500" dirty="0" smtClean="0">
                <a:solidFill>
                  <a:schemeClr val="tx1"/>
                </a:solidFill>
              </a:rPr>
              <a:t>4</a:t>
            </a:r>
            <a:r>
              <a:rPr lang="ru-RU" sz="3500" dirty="0">
                <a:solidFill>
                  <a:schemeClr val="tx1"/>
                </a:solidFill>
              </a:rPr>
              <a:t>. Качество уроков, их развивающая и воспитывающая роль.</a:t>
            </a:r>
            <a:br>
              <a:rPr lang="ru-RU" sz="3500" dirty="0">
                <a:solidFill>
                  <a:schemeClr val="tx1"/>
                </a:solidFill>
              </a:rPr>
            </a:br>
            <a:r>
              <a:rPr lang="ru-RU" sz="3500" dirty="0" smtClean="0">
                <a:solidFill>
                  <a:schemeClr val="tx1"/>
                </a:solidFill>
              </a:rPr>
              <a:t>5</a:t>
            </a:r>
            <a:r>
              <a:rPr lang="ru-RU" sz="3500" dirty="0">
                <a:solidFill>
                  <a:schemeClr val="tx1"/>
                </a:solidFill>
              </a:rPr>
              <a:t>. Состояние знаний, умений и навыков учащихся.</a:t>
            </a:r>
            <a:br>
              <a:rPr lang="ru-RU" sz="3500" dirty="0">
                <a:solidFill>
                  <a:schemeClr val="tx1"/>
                </a:solidFill>
              </a:rPr>
            </a:br>
            <a:r>
              <a:rPr lang="ru-RU" sz="3500" dirty="0" smtClean="0">
                <a:solidFill>
                  <a:schemeClr val="tx1"/>
                </a:solidFill>
              </a:rPr>
              <a:t>6</a:t>
            </a:r>
            <a:r>
              <a:rPr lang="ru-RU" sz="3500" dirty="0">
                <a:solidFill>
                  <a:schemeClr val="tx1"/>
                </a:solidFill>
              </a:rPr>
              <a:t>. Воспитание интереса к предмету (проблемное обучение).</a:t>
            </a:r>
            <a:br>
              <a:rPr lang="ru-RU" sz="3500" dirty="0">
                <a:solidFill>
                  <a:schemeClr val="tx1"/>
                </a:solidFill>
              </a:rPr>
            </a:br>
            <a:r>
              <a:rPr lang="ru-RU" sz="3500" dirty="0" smtClean="0">
                <a:solidFill>
                  <a:schemeClr val="tx1"/>
                </a:solidFill>
              </a:rPr>
              <a:t>7</a:t>
            </a:r>
            <a:r>
              <a:rPr lang="ru-RU" sz="3500" dirty="0">
                <a:solidFill>
                  <a:schemeClr val="tx1"/>
                </a:solidFill>
              </a:rPr>
              <a:t>. Руководство учителем умственной деятельностью школьников.</a:t>
            </a:r>
            <a:br>
              <a:rPr lang="ru-RU" sz="3500" dirty="0">
                <a:solidFill>
                  <a:schemeClr val="tx1"/>
                </a:solidFill>
              </a:rPr>
            </a:br>
            <a:r>
              <a:rPr lang="ru-RU" sz="3500" dirty="0" smtClean="0">
                <a:solidFill>
                  <a:schemeClr val="tx1"/>
                </a:solidFill>
              </a:rPr>
              <a:t>8. </a:t>
            </a:r>
            <a:r>
              <a:rPr lang="ru-RU" sz="3500" dirty="0">
                <a:solidFill>
                  <a:schemeClr val="tx1"/>
                </a:solidFill>
              </a:rPr>
              <a:t>Воспитание учащихся в ходе обучения и во внеурочное время.</a:t>
            </a:r>
            <a:br>
              <a:rPr lang="ru-RU" sz="3500" dirty="0">
                <a:solidFill>
                  <a:schemeClr val="tx1"/>
                </a:solidFill>
              </a:rPr>
            </a:br>
            <a:r>
              <a:rPr lang="ru-RU" sz="3500" dirty="0" smtClean="0">
                <a:solidFill>
                  <a:schemeClr val="tx1"/>
                </a:solidFill>
              </a:rPr>
              <a:t>9. </a:t>
            </a:r>
            <a:r>
              <a:rPr lang="ru-RU" sz="3500" dirty="0">
                <a:solidFill>
                  <a:schemeClr val="tx1"/>
                </a:solidFill>
              </a:rPr>
              <a:t>Развитие устной и письменной речи учащихся. Организация внеклассного чтения и руководство учителем внеклассным чтением. Речевой режим учащихся на уроке.</a:t>
            </a:r>
            <a:br>
              <a:rPr lang="ru-RU" sz="3500" dirty="0">
                <a:solidFill>
                  <a:schemeClr val="tx1"/>
                </a:solidFill>
              </a:rPr>
            </a:br>
            <a:r>
              <a:rPr lang="ru-RU" sz="3500" dirty="0" smtClean="0">
                <a:solidFill>
                  <a:schemeClr val="tx1"/>
                </a:solidFill>
              </a:rPr>
              <a:t>10. </a:t>
            </a:r>
            <a:r>
              <a:rPr lang="ru-RU" sz="3500" dirty="0">
                <a:solidFill>
                  <a:schemeClr val="tx1"/>
                </a:solidFill>
              </a:rPr>
              <a:t>Работа учителя по предупреждению неуспеваемости и второгодничества, изучение причин неуспеваемости, дифференцированная работа и индивидуальный подход.</a:t>
            </a:r>
            <a:br>
              <a:rPr lang="ru-RU" sz="3500" dirty="0">
                <a:solidFill>
                  <a:schemeClr val="tx1"/>
                </a:solidFill>
              </a:rPr>
            </a:br>
            <a:r>
              <a:rPr lang="ru-RU" sz="3500" dirty="0" smtClean="0">
                <a:solidFill>
                  <a:schemeClr val="tx1"/>
                </a:solidFill>
              </a:rPr>
              <a:t>11. </a:t>
            </a:r>
            <a:r>
              <a:rPr lang="ru-RU" sz="3500" dirty="0">
                <a:solidFill>
                  <a:schemeClr val="tx1"/>
                </a:solidFill>
              </a:rPr>
              <a:t>Состояние тетрадей учащихся, периодичность и качество проверки. Система письменных работ, удельный вес самостоятельных и творческих работ.</a:t>
            </a:r>
            <a:br>
              <a:rPr lang="ru-RU" sz="3500" dirty="0">
                <a:solidFill>
                  <a:schemeClr val="tx1"/>
                </a:solidFill>
              </a:rPr>
            </a:br>
            <a:r>
              <a:rPr lang="ru-RU" sz="3500" dirty="0" smtClean="0">
                <a:solidFill>
                  <a:schemeClr val="tx1"/>
                </a:solidFill>
              </a:rPr>
              <a:t>12. </a:t>
            </a:r>
            <a:r>
              <a:rPr lang="ru-RU" sz="3500" dirty="0">
                <a:solidFill>
                  <a:schemeClr val="tx1"/>
                </a:solidFill>
              </a:rPr>
              <a:t>Ведение классного журнала.</a:t>
            </a:r>
            <a:br>
              <a:rPr lang="ru-RU" sz="3500" dirty="0">
                <a:solidFill>
                  <a:schemeClr val="tx1"/>
                </a:solidFill>
              </a:rPr>
            </a:br>
            <a:r>
              <a:rPr lang="ru-RU" sz="3500" dirty="0" smtClean="0">
                <a:solidFill>
                  <a:schemeClr val="tx1"/>
                </a:solidFill>
              </a:rPr>
              <a:t>13. </a:t>
            </a:r>
            <a:r>
              <a:rPr lang="ru-RU" sz="3500" dirty="0">
                <a:solidFill>
                  <a:schemeClr val="tx1"/>
                </a:solidFill>
              </a:rPr>
              <a:t>Воспитательная работа.</a:t>
            </a:r>
            <a:br>
              <a:rPr lang="ru-RU" sz="3500" dirty="0">
                <a:solidFill>
                  <a:schemeClr val="tx1"/>
                </a:solidFill>
              </a:rPr>
            </a:br>
            <a:r>
              <a:rPr lang="ru-RU" sz="3500" dirty="0" smtClean="0">
                <a:solidFill>
                  <a:schemeClr val="tx1"/>
                </a:solidFill>
              </a:rPr>
              <a:t>14. </a:t>
            </a:r>
            <a:r>
              <a:rPr lang="ru-RU" sz="3500" dirty="0">
                <a:solidFill>
                  <a:schemeClr val="tx1"/>
                </a:solidFill>
              </a:rPr>
              <a:t>Работа с родителями.</a:t>
            </a:r>
            <a:br>
              <a:rPr lang="ru-RU" sz="3500" dirty="0">
                <a:solidFill>
                  <a:schemeClr val="tx1"/>
                </a:solidFill>
              </a:rPr>
            </a:br>
            <a:r>
              <a:rPr lang="ru-RU" sz="3500" dirty="0" smtClean="0">
                <a:solidFill>
                  <a:schemeClr val="tx1"/>
                </a:solidFill>
              </a:rPr>
              <a:t>15. Самообразование учителя</a:t>
            </a:r>
            <a:r>
              <a:rPr lang="ru-RU" sz="3500" dirty="0">
                <a:solidFill>
                  <a:schemeClr val="tx1"/>
                </a:solidFill>
              </a:rPr>
              <a:t>.</a:t>
            </a:r>
            <a:br>
              <a:rPr lang="ru-RU" sz="3500" dirty="0">
                <a:solidFill>
                  <a:schemeClr val="tx1"/>
                </a:solidFill>
              </a:rPr>
            </a:br>
            <a:r>
              <a:rPr lang="ru-RU" sz="3500" dirty="0" smtClean="0">
                <a:solidFill>
                  <a:schemeClr val="tx1"/>
                </a:solidFill>
              </a:rPr>
              <a:t>16. </a:t>
            </a:r>
            <a:r>
              <a:rPr lang="ru-RU" sz="3500" dirty="0">
                <a:solidFill>
                  <a:schemeClr val="tx1"/>
                </a:solidFill>
              </a:rPr>
              <a:t>Результаты учебно-воспитательной работы. Качество знаний учащихся</a:t>
            </a:r>
            <a:r>
              <a:rPr lang="ru-RU" sz="3500" dirty="0" smtClean="0">
                <a:solidFill>
                  <a:schemeClr val="tx1"/>
                </a:solidFill>
              </a:rPr>
              <a:t>.</a:t>
            </a:r>
            <a:endParaRPr lang="ru-RU" sz="35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358313" cy="6858000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spcBef>
                <a:spcPct val="0"/>
              </a:spcBef>
              <a:spcAft>
                <a:spcPct val="0"/>
              </a:spcAft>
              <a:buFont typeface="Georgia" pitchFamily="18" charset="0"/>
              <a:buNone/>
              <a:defRPr/>
            </a:pPr>
            <a:r>
              <a:rPr lang="ru-RU" altLang="ru-RU" sz="2000" b="1" u="sng" dirty="0" smtClean="0">
                <a:solidFill>
                  <a:srgbClr val="073C65"/>
                </a:solidFill>
              </a:rPr>
              <a:t>Содержательная часть анализа (справки) по изучению выполнения учебных программ</a:t>
            </a:r>
            <a:r>
              <a:rPr lang="ru-RU" altLang="ru-RU" sz="800" b="1" dirty="0" smtClean="0">
                <a:solidFill>
                  <a:srgbClr val="073C65"/>
                </a:solidFill>
              </a:rPr>
              <a:t>.</a:t>
            </a:r>
            <a:r>
              <a:rPr lang="ru-RU" altLang="ru-RU" sz="600" dirty="0" smtClean="0">
                <a:solidFill>
                  <a:schemeClr val="tx1"/>
                </a:solidFill>
              </a:rPr>
              <a:t/>
            </a:r>
            <a:br>
              <a:rPr lang="ru-RU" altLang="ru-RU" sz="600" dirty="0" smtClean="0">
                <a:solidFill>
                  <a:schemeClr val="tx1"/>
                </a:solidFill>
              </a:rPr>
            </a:br>
            <a:r>
              <a:rPr lang="ru-RU" altLang="ru-RU" sz="600" dirty="0" smtClean="0">
                <a:solidFill>
                  <a:schemeClr val="tx1"/>
                </a:solidFill>
              </a:rPr>
              <a:t/>
            </a:r>
            <a:br>
              <a:rPr lang="ru-RU" altLang="ru-RU" sz="600" dirty="0" smtClean="0">
                <a:solidFill>
                  <a:schemeClr val="tx1"/>
                </a:solidFill>
              </a:rPr>
            </a:br>
            <a:r>
              <a:rPr lang="ru-RU" altLang="ru-RU" sz="1800" dirty="0" smtClean="0">
                <a:solidFill>
                  <a:schemeClr val="tx1"/>
                </a:solidFill>
              </a:rPr>
              <a:t>1. Выполнение общих требований программы (из объяснительных записок).</a:t>
            </a:r>
            <a:br>
              <a:rPr lang="ru-RU" altLang="ru-RU" sz="1800" dirty="0" smtClean="0">
                <a:solidFill>
                  <a:schemeClr val="tx1"/>
                </a:solidFill>
              </a:rPr>
            </a:br>
            <a:r>
              <a:rPr lang="ru-RU" altLang="ru-RU" sz="500" dirty="0" smtClean="0">
                <a:solidFill>
                  <a:schemeClr val="tx1"/>
                </a:solidFill>
              </a:rPr>
              <a:t/>
            </a:r>
            <a:br>
              <a:rPr lang="ru-RU" altLang="ru-RU" sz="500" dirty="0" smtClean="0">
                <a:solidFill>
                  <a:schemeClr val="tx1"/>
                </a:solidFill>
              </a:rPr>
            </a:br>
            <a:r>
              <a:rPr lang="ru-RU" altLang="ru-RU" sz="1800" dirty="0" smtClean="0">
                <a:solidFill>
                  <a:schemeClr val="tx1"/>
                </a:solidFill>
              </a:rPr>
              <a:t>2. Объем выполнения программы (полностью ли выполнены рабочие программы, все ли темы изучены в запланированные сроки).</a:t>
            </a:r>
            <a:br>
              <a:rPr lang="ru-RU" altLang="ru-RU" sz="1800" dirty="0" smtClean="0">
                <a:solidFill>
                  <a:schemeClr val="tx1"/>
                </a:solidFill>
              </a:rPr>
            </a:br>
            <a:r>
              <a:rPr lang="ru-RU" altLang="ru-RU" sz="500" dirty="0" smtClean="0">
                <a:solidFill>
                  <a:schemeClr val="tx1"/>
                </a:solidFill>
              </a:rPr>
              <a:t/>
            </a:r>
            <a:br>
              <a:rPr lang="ru-RU" altLang="ru-RU" sz="500" dirty="0" smtClean="0">
                <a:solidFill>
                  <a:schemeClr val="tx1"/>
                </a:solidFill>
              </a:rPr>
            </a:br>
            <a:r>
              <a:rPr lang="ru-RU" altLang="ru-RU" sz="1800" dirty="0" smtClean="0">
                <a:solidFill>
                  <a:schemeClr val="tx1"/>
                </a:solidFill>
              </a:rPr>
              <a:t>4. Ритмичность выполнения программы (соответствие количества часов, отведенных на изучение отдельных тем программы, фактически данным урокам); если нет то почему, на какие темы и на каком основании учителем отведено большее или меньшее количество часов, соблюдение последовательности в изучении учебного материала.</a:t>
            </a:r>
            <a:br>
              <a:rPr lang="ru-RU" altLang="ru-RU" sz="1800" dirty="0" smtClean="0">
                <a:solidFill>
                  <a:schemeClr val="tx1"/>
                </a:solidFill>
              </a:rPr>
            </a:br>
            <a:r>
              <a:rPr lang="ru-RU" altLang="ru-RU" sz="500" dirty="0" smtClean="0">
                <a:solidFill>
                  <a:schemeClr val="tx1"/>
                </a:solidFill>
              </a:rPr>
              <a:t/>
            </a:r>
            <a:br>
              <a:rPr lang="ru-RU" altLang="ru-RU" sz="500" dirty="0" smtClean="0">
                <a:solidFill>
                  <a:schemeClr val="tx1"/>
                </a:solidFill>
              </a:rPr>
            </a:br>
            <a:r>
              <a:rPr lang="ru-RU" altLang="ru-RU" sz="1800" dirty="0" smtClean="0">
                <a:solidFill>
                  <a:schemeClr val="tx1"/>
                </a:solidFill>
              </a:rPr>
              <a:t>5. Соответствие содержанию. Усвоение учащимися содержания учебного предмета, предусмотренного программой, качество знаний учащихся.</a:t>
            </a:r>
            <a:br>
              <a:rPr lang="ru-RU" altLang="ru-RU" sz="1800" dirty="0" smtClean="0">
                <a:solidFill>
                  <a:schemeClr val="tx1"/>
                </a:solidFill>
              </a:rPr>
            </a:br>
            <a:r>
              <a:rPr lang="ru-RU" altLang="ru-RU" sz="500" dirty="0" smtClean="0">
                <a:solidFill>
                  <a:schemeClr val="tx1"/>
                </a:solidFill>
              </a:rPr>
              <a:t/>
            </a:r>
            <a:br>
              <a:rPr lang="ru-RU" altLang="ru-RU" sz="500" dirty="0" smtClean="0">
                <a:solidFill>
                  <a:schemeClr val="tx1"/>
                </a:solidFill>
              </a:rPr>
            </a:br>
            <a:r>
              <a:rPr lang="ru-RU" altLang="ru-RU" sz="1800" dirty="0" smtClean="0">
                <a:solidFill>
                  <a:schemeClr val="tx1"/>
                </a:solidFill>
              </a:rPr>
              <a:t>6. Соответствие срокам.</a:t>
            </a:r>
            <a:br>
              <a:rPr lang="ru-RU" altLang="ru-RU" sz="1800" dirty="0" smtClean="0">
                <a:solidFill>
                  <a:schemeClr val="tx1"/>
                </a:solidFill>
              </a:rPr>
            </a:br>
            <a:r>
              <a:rPr lang="ru-RU" altLang="ru-RU" sz="500" dirty="0" smtClean="0">
                <a:solidFill>
                  <a:schemeClr val="tx1"/>
                </a:solidFill>
              </a:rPr>
              <a:t/>
            </a:r>
            <a:br>
              <a:rPr lang="ru-RU" altLang="ru-RU" sz="500" dirty="0" smtClean="0">
                <a:solidFill>
                  <a:schemeClr val="tx1"/>
                </a:solidFill>
              </a:rPr>
            </a:br>
            <a:r>
              <a:rPr lang="ru-RU" altLang="ru-RU" sz="1800" dirty="0" smtClean="0">
                <a:solidFill>
                  <a:schemeClr val="tx1"/>
                </a:solidFill>
              </a:rPr>
              <a:t>7. Состояние умений учащихся, предусмотренных программой.</a:t>
            </a:r>
            <a:r>
              <a:rPr lang="ru-RU" altLang="ru-RU" sz="1100" dirty="0" smtClean="0">
                <a:solidFill>
                  <a:schemeClr val="tx1"/>
                </a:solidFill>
              </a:rPr>
              <a:t/>
            </a:r>
            <a:br>
              <a:rPr lang="ru-RU" altLang="ru-RU" sz="1100" dirty="0" smtClean="0">
                <a:solidFill>
                  <a:schemeClr val="tx1"/>
                </a:solidFill>
              </a:rPr>
            </a:br>
            <a:r>
              <a:rPr lang="ru-RU" altLang="ru-RU" sz="500" dirty="0" smtClean="0">
                <a:solidFill>
                  <a:schemeClr val="tx1"/>
                </a:solidFill>
              </a:rPr>
              <a:t/>
            </a:r>
            <a:br>
              <a:rPr lang="ru-RU" altLang="ru-RU" sz="500" dirty="0" smtClean="0">
                <a:solidFill>
                  <a:schemeClr val="tx1"/>
                </a:solidFill>
              </a:rPr>
            </a:br>
            <a:r>
              <a:rPr lang="ru-RU" altLang="ru-RU" sz="1800" dirty="0" smtClean="0">
                <a:solidFill>
                  <a:schemeClr val="tx1"/>
                </a:solidFill>
              </a:rPr>
              <a:t>8. Качество выполнения теоретической части.</a:t>
            </a:r>
            <a:br>
              <a:rPr lang="ru-RU" altLang="ru-RU" sz="1800" dirty="0" smtClean="0">
                <a:solidFill>
                  <a:schemeClr val="tx1"/>
                </a:solidFill>
              </a:rPr>
            </a:br>
            <a:r>
              <a:rPr lang="ru-RU" altLang="ru-RU" sz="500" dirty="0" smtClean="0">
                <a:solidFill>
                  <a:schemeClr val="tx1"/>
                </a:solidFill>
              </a:rPr>
              <a:t/>
            </a:r>
            <a:br>
              <a:rPr lang="ru-RU" altLang="ru-RU" sz="500" dirty="0" smtClean="0">
                <a:solidFill>
                  <a:schemeClr val="tx1"/>
                </a:solidFill>
              </a:rPr>
            </a:br>
            <a:r>
              <a:rPr lang="ru-RU" altLang="ru-RU" sz="1800" dirty="0" smtClean="0">
                <a:solidFill>
                  <a:schemeClr val="tx1"/>
                </a:solidFill>
              </a:rPr>
              <a:t>9. Состояние выполнения практической части программы, уровень ее осуществления.</a:t>
            </a:r>
            <a:br>
              <a:rPr lang="ru-RU" altLang="ru-RU" sz="1800" dirty="0" smtClean="0">
                <a:solidFill>
                  <a:schemeClr val="tx1"/>
                </a:solidFill>
              </a:rPr>
            </a:br>
            <a:r>
              <a:rPr lang="ru-RU" altLang="ru-RU" sz="500" dirty="0" smtClean="0">
                <a:solidFill>
                  <a:schemeClr val="tx1"/>
                </a:solidFill>
              </a:rPr>
              <a:t/>
            </a:r>
            <a:br>
              <a:rPr lang="ru-RU" altLang="ru-RU" sz="500" dirty="0" smtClean="0">
                <a:solidFill>
                  <a:schemeClr val="tx1"/>
                </a:solidFill>
              </a:rPr>
            </a:br>
            <a:r>
              <a:rPr lang="ru-RU" altLang="ru-RU" sz="1800" dirty="0" smtClean="0">
                <a:solidFill>
                  <a:schemeClr val="tx1"/>
                </a:solidFill>
              </a:rPr>
              <a:t>10. Обеспечение </a:t>
            </a:r>
            <a:r>
              <a:rPr lang="ru-RU" altLang="ru-RU" sz="1800" dirty="0" err="1" smtClean="0">
                <a:solidFill>
                  <a:schemeClr val="tx1"/>
                </a:solidFill>
              </a:rPr>
              <a:t>межпредметных</a:t>
            </a:r>
            <a:r>
              <a:rPr lang="ru-RU" altLang="ru-RU" sz="1800" dirty="0" smtClean="0">
                <a:solidFill>
                  <a:schemeClr val="tx1"/>
                </a:solidFill>
              </a:rPr>
              <a:t> связей в процессе обучения, обусловленных учебной программой.</a:t>
            </a:r>
            <a:br>
              <a:rPr lang="ru-RU" altLang="ru-RU" sz="1800" dirty="0" smtClean="0">
                <a:solidFill>
                  <a:schemeClr val="tx1"/>
                </a:solidFill>
              </a:rPr>
            </a:br>
            <a:r>
              <a:rPr lang="ru-RU" altLang="ru-RU" sz="500" dirty="0" smtClean="0">
                <a:solidFill>
                  <a:schemeClr val="tx1"/>
                </a:solidFill>
              </a:rPr>
              <a:t/>
            </a:r>
            <a:br>
              <a:rPr lang="ru-RU" altLang="ru-RU" sz="500" dirty="0" smtClean="0">
                <a:solidFill>
                  <a:schemeClr val="tx1"/>
                </a:solidFill>
              </a:rPr>
            </a:br>
            <a:r>
              <a:rPr lang="ru-RU" altLang="ru-RU" sz="1800" dirty="0" smtClean="0">
                <a:solidFill>
                  <a:schemeClr val="tx1"/>
                </a:solidFill>
              </a:rPr>
              <a:t>11. Уровень формирования </a:t>
            </a:r>
            <a:r>
              <a:rPr lang="ru-RU" altLang="ru-RU" sz="1800" dirty="0" err="1" smtClean="0">
                <a:solidFill>
                  <a:schemeClr val="tx1"/>
                </a:solidFill>
              </a:rPr>
              <a:t>общеучебных</a:t>
            </a:r>
            <a:r>
              <a:rPr lang="ru-RU" altLang="ru-RU" sz="1800" dirty="0" smtClean="0">
                <a:solidFill>
                  <a:schemeClr val="tx1"/>
                </a:solidFill>
              </a:rPr>
              <a:t> навыков.</a:t>
            </a:r>
            <a:br>
              <a:rPr lang="ru-RU" altLang="ru-RU" sz="1800" dirty="0" smtClean="0">
                <a:solidFill>
                  <a:schemeClr val="tx1"/>
                </a:solidFill>
              </a:rPr>
            </a:br>
            <a:r>
              <a:rPr lang="ru-RU" altLang="ru-RU" sz="500" dirty="0" smtClean="0">
                <a:solidFill>
                  <a:schemeClr val="tx1"/>
                </a:solidFill>
              </a:rPr>
              <a:t/>
            </a:r>
            <a:br>
              <a:rPr lang="ru-RU" altLang="ru-RU" sz="500" dirty="0" smtClean="0">
                <a:solidFill>
                  <a:schemeClr val="tx1"/>
                </a:solidFill>
              </a:rPr>
            </a:br>
            <a:r>
              <a:rPr lang="ru-RU" altLang="ru-RU" sz="1800" dirty="0" smtClean="0">
                <a:solidFill>
                  <a:schemeClr val="tx1"/>
                </a:solidFill>
              </a:rPr>
              <a:t>12. Состояние организации, повторения и обеспечения систематизации знаний.</a:t>
            </a:r>
            <a:br>
              <a:rPr lang="ru-RU" altLang="ru-RU" sz="1800" dirty="0" smtClean="0">
                <a:solidFill>
                  <a:schemeClr val="tx1"/>
                </a:solidFill>
              </a:rPr>
            </a:br>
            <a:r>
              <a:rPr lang="ru-RU" altLang="ru-RU" sz="500" dirty="0" smtClean="0">
                <a:solidFill>
                  <a:schemeClr val="tx1"/>
                </a:solidFill>
              </a:rPr>
              <a:t/>
            </a:r>
            <a:br>
              <a:rPr lang="ru-RU" altLang="ru-RU" sz="500" dirty="0" smtClean="0">
                <a:solidFill>
                  <a:schemeClr val="tx1"/>
                </a:solidFill>
              </a:rPr>
            </a:br>
            <a:r>
              <a:rPr lang="ru-RU" altLang="ru-RU" sz="1800" dirty="0" smtClean="0">
                <a:solidFill>
                  <a:schemeClr val="tx1"/>
                </a:solidFill>
              </a:rPr>
              <a:t>13. Специальные умения и навыки.</a:t>
            </a:r>
            <a:br>
              <a:rPr lang="ru-RU" altLang="ru-RU" sz="1800" dirty="0" smtClean="0">
                <a:solidFill>
                  <a:schemeClr val="tx1"/>
                </a:solidFill>
              </a:rPr>
            </a:br>
            <a:r>
              <a:rPr lang="ru-RU" altLang="ru-RU" sz="500" dirty="0" smtClean="0">
                <a:solidFill>
                  <a:schemeClr val="tx1"/>
                </a:solidFill>
              </a:rPr>
              <a:t/>
            </a:r>
            <a:br>
              <a:rPr lang="ru-RU" altLang="ru-RU" sz="500" dirty="0" smtClean="0">
                <a:solidFill>
                  <a:schemeClr val="tx1"/>
                </a:solidFill>
              </a:rPr>
            </a:br>
            <a:r>
              <a:rPr lang="ru-RU" altLang="ru-RU" sz="1800" dirty="0" smtClean="0">
                <a:solidFill>
                  <a:schemeClr val="tx1"/>
                </a:solidFill>
              </a:rPr>
              <a:t>14. Состояние контроля (со стороны учителя) за знаниями и умениями учащихся.</a:t>
            </a:r>
            <a:br>
              <a:rPr lang="ru-RU" altLang="ru-RU" sz="1800" dirty="0" smtClean="0">
                <a:solidFill>
                  <a:schemeClr val="tx1"/>
                </a:solidFill>
              </a:rPr>
            </a:br>
            <a:r>
              <a:rPr lang="ru-RU" altLang="ru-RU" sz="500" dirty="0" smtClean="0">
                <a:solidFill>
                  <a:schemeClr val="tx1"/>
                </a:solidFill>
              </a:rPr>
              <a:t/>
            </a:r>
            <a:br>
              <a:rPr lang="ru-RU" altLang="ru-RU" sz="500" dirty="0" smtClean="0">
                <a:solidFill>
                  <a:schemeClr val="tx1"/>
                </a:solidFill>
              </a:rPr>
            </a:br>
            <a:r>
              <a:rPr lang="ru-RU" altLang="ru-RU" sz="1800" dirty="0" smtClean="0">
                <a:solidFill>
                  <a:schemeClr val="tx1"/>
                </a:solidFill>
              </a:rPr>
              <a:t>15. Соблюдение норм оценок учащихся.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Содержимое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b="1" u="sng" smtClean="0">
                <a:solidFill>
                  <a:srgbClr val="073C65"/>
                </a:solidFill>
              </a:rPr>
              <a:t>Проверка классных журналов</a:t>
            </a:r>
            <a:r>
              <a:rPr lang="ru-RU" altLang="ru-RU" smtClean="0"/>
              <a:t/>
            </a:r>
            <a:br>
              <a:rPr lang="ru-RU" altLang="ru-RU" smtClean="0"/>
            </a:br>
            <a:r>
              <a:rPr lang="ru-RU" altLang="ru-RU" sz="900" smtClean="0"/>
              <a:t/>
            </a:r>
            <a:br>
              <a:rPr lang="ru-RU" altLang="ru-RU" sz="900" smtClean="0"/>
            </a:br>
            <a:r>
              <a:rPr lang="ru-RU" altLang="ru-RU" sz="900" smtClean="0">
                <a:solidFill>
                  <a:schemeClr val="tx1"/>
                </a:solidFill>
              </a:rPr>
              <a:t/>
            </a:r>
            <a:br>
              <a:rPr lang="ru-RU" altLang="ru-RU" sz="900" smtClean="0">
                <a:solidFill>
                  <a:schemeClr val="tx1"/>
                </a:solidFill>
              </a:rPr>
            </a:br>
            <a:r>
              <a:rPr lang="ru-RU" altLang="ru-RU" smtClean="0">
                <a:solidFill>
                  <a:schemeClr val="tx1"/>
                </a:solidFill>
              </a:rPr>
              <a:t>Выполнение программы: (темы и количество часов, которые должны быть даны и даны фактически)</a:t>
            </a:r>
            <a:br>
              <a:rPr lang="ru-RU" altLang="ru-RU" smtClean="0">
                <a:solidFill>
                  <a:schemeClr val="tx1"/>
                </a:solidFill>
              </a:rPr>
            </a:br>
            <a:r>
              <a:rPr lang="ru-RU" altLang="ru-RU" sz="900" smtClean="0">
                <a:solidFill>
                  <a:schemeClr val="tx1"/>
                </a:solidFill>
              </a:rPr>
              <a:t/>
            </a:r>
            <a:br>
              <a:rPr lang="ru-RU" altLang="ru-RU" sz="900" smtClean="0">
                <a:solidFill>
                  <a:schemeClr val="tx1"/>
                </a:solidFill>
              </a:rPr>
            </a:br>
            <a:r>
              <a:rPr lang="ru-RU" altLang="ru-RU" smtClean="0">
                <a:solidFill>
                  <a:schemeClr val="tx1"/>
                </a:solidFill>
              </a:rPr>
              <a:t>Выполнение практической части программы (экскурсии, лабораторные работы, предметные уроки, уроки внеклассного чтения и т.д.)</a:t>
            </a:r>
            <a:br>
              <a:rPr lang="ru-RU" altLang="ru-RU" smtClean="0">
                <a:solidFill>
                  <a:schemeClr val="tx1"/>
                </a:solidFill>
              </a:rPr>
            </a:br>
            <a:r>
              <a:rPr lang="ru-RU" altLang="ru-RU" sz="900" smtClean="0">
                <a:solidFill>
                  <a:schemeClr val="tx1"/>
                </a:solidFill>
              </a:rPr>
              <a:t/>
            </a:r>
            <a:br>
              <a:rPr lang="ru-RU" altLang="ru-RU" sz="900" smtClean="0">
                <a:solidFill>
                  <a:schemeClr val="tx1"/>
                </a:solidFill>
              </a:rPr>
            </a:br>
            <a:r>
              <a:rPr lang="ru-RU" altLang="ru-RU" smtClean="0">
                <a:solidFill>
                  <a:schemeClr val="tx1"/>
                </a:solidFill>
              </a:rPr>
              <a:t>Система письменных работ: (подготовка к контрольной работе, место самостоятельных работ, количество)</a:t>
            </a:r>
            <a:br>
              <a:rPr lang="ru-RU" altLang="ru-RU" smtClean="0">
                <a:solidFill>
                  <a:schemeClr val="tx1"/>
                </a:solidFill>
              </a:rPr>
            </a:br>
            <a:r>
              <a:rPr lang="ru-RU" altLang="ru-RU" sz="900" smtClean="0">
                <a:solidFill>
                  <a:schemeClr val="tx1"/>
                </a:solidFill>
              </a:rPr>
              <a:t/>
            </a:r>
            <a:br>
              <a:rPr lang="ru-RU" altLang="ru-RU" sz="900" smtClean="0">
                <a:solidFill>
                  <a:schemeClr val="tx1"/>
                </a:solidFill>
              </a:rPr>
            </a:br>
            <a:r>
              <a:rPr lang="ru-RU" altLang="ru-RU" smtClean="0">
                <a:solidFill>
                  <a:schemeClr val="tx1"/>
                </a:solidFill>
              </a:rPr>
              <a:t>Организация повторения</a:t>
            </a:r>
            <a:br>
              <a:rPr lang="ru-RU" altLang="ru-RU" smtClean="0">
                <a:solidFill>
                  <a:schemeClr val="tx1"/>
                </a:solidFill>
              </a:rPr>
            </a:br>
            <a:r>
              <a:rPr lang="ru-RU" altLang="ru-RU" sz="900" smtClean="0">
                <a:solidFill>
                  <a:schemeClr val="tx1"/>
                </a:solidFill>
              </a:rPr>
              <a:t/>
            </a:r>
            <a:br>
              <a:rPr lang="ru-RU" altLang="ru-RU" sz="900" smtClean="0">
                <a:solidFill>
                  <a:schemeClr val="tx1"/>
                </a:solidFill>
              </a:rPr>
            </a:br>
            <a:r>
              <a:rPr lang="ru-RU" altLang="ru-RU" smtClean="0">
                <a:solidFill>
                  <a:schemeClr val="tx1"/>
                </a:solidFill>
              </a:rPr>
              <a:t>Объем и характер домашних заданий</a:t>
            </a:r>
            <a:r>
              <a:rPr lang="ru-RU" altLang="ru-RU" sz="2100" smtClean="0">
                <a:solidFill>
                  <a:schemeClr val="tx1"/>
                </a:solidFill>
              </a:rPr>
              <a:t/>
            </a:r>
            <a:br>
              <a:rPr lang="ru-RU" altLang="ru-RU" sz="2100" smtClean="0">
                <a:solidFill>
                  <a:schemeClr val="tx1"/>
                </a:solidFill>
              </a:rPr>
            </a:br>
            <a:r>
              <a:rPr lang="ru-RU" altLang="ru-RU" sz="900" smtClean="0">
                <a:solidFill>
                  <a:schemeClr val="tx1"/>
                </a:solidFill>
              </a:rPr>
              <a:t/>
            </a:r>
            <a:br>
              <a:rPr lang="ru-RU" altLang="ru-RU" sz="900" smtClean="0">
                <a:solidFill>
                  <a:schemeClr val="tx1"/>
                </a:solidFill>
              </a:rPr>
            </a:br>
            <a:r>
              <a:rPr lang="ru-RU" altLang="ru-RU" smtClean="0">
                <a:solidFill>
                  <a:schemeClr val="tx1"/>
                </a:solidFill>
              </a:rPr>
              <a:t>Текущий учет знаний</a:t>
            </a:r>
            <a:br>
              <a:rPr lang="ru-RU" altLang="ru-RU" smtClean="0">
                <a:solidFill>
                  <a:schemeClr val="tx1"/>
                </a:solidFill>
              </a:rPr>
            </a:br>
            <a:r>
              <a:rPr lang="ru-RU" altLang="ru-RU" sz="900" smtClean="0">
                <a:solidFill>
                  <a:schemeClr val="tx1"/>
                </a:solidFill>
              </a:rPr>
              <a:t/>
            </a:r>
            <a:br>
              <a:rPr lang="ru-RU" altLang="ru-RU" sz="900" smtClean="0">
                <a:solidFill>
                  <a:schemeClr val="tx1"/>
                </a:solidFill>
              </a:rPr>
            </a:br>
            <a:r>
              <a:rPr lang="ru-RU" altLang="ru-RU" smtClean="0">
                <a:solidFill>
                  <a:schemeClr val="tx1"/>
                </a:solidFill>
              </a:rPr>
              <a:t>Тематический учет знаний</a:t>
            </a:r>
            <a:r>
              <a:rPr lang="ru-RU" altLang="ru-RU" sz="2100" smtClean="0">
                <a:solidFill>
                  <a:schemeClr val="tx1"/>
                </a:solidFill>
              </a:rPr>
              <a:t/>
            </a:r>
            <a:br>
              <a:rPr lang="ru-RU" altLang="ru-RU" sz="2100" smtClean="0">
                <a:solidFill>
                  <a:schemeClr val="tx1"/>
                </a:solidFill>
              </a:rPr>
            </a:br>
            <a:r>
              <a:rPr lang="ru-RU" altLang="ru-RU" sz="900" smtClean="0">
                <a:solidFill>
                  <a:schemeClr val="tx1"/>
                </a:solidFill>
              </a:rPr>
              <a:t/>
            </a:r>
            <a:br>
              <a:rPr lang="ru-RU" altLang="ru-RU" sz="900" smtClean="0">
                <a:solidFill>
                  <a:schemeClr val="tx1"/>
                </a:solidFill>
              </a:rPr>
            </a:br>
            <a:r>
              <a:rPr lang="ru-RU" altLang="ru-RU" smtClean="0">
                <a:solidFill>
                  <a:schemeClr val="tx1"/>
                </a:solidFill>
              </a:rPr>
              <a:t>Зачеты</a:t>
            </a:r>
            <a:r>
              <a:rPr lang="ru-RU" altLang="ru-RU" sz="2100" smtClean="0">
                <a:solidFill>
                  <a:schemeClr val="tx1"/>
                </a:solidFill>
              </a:rPr>
              <a:t/>
            </a:r>
            <a:br>
              <a:rPr lang="ru-RU" altLang="ru-RU" sz="2100" smtClean="0">
                <a:solidFill>
                  <a:schemeClr val="tx1"/>
                </a:solidFill>
              </a:rPr>
            </a:br>
            <a:r>
              <a:rPr lang="ru-RU" altLang="ru-RU" sz="900" smtClean="0">
                <a:solidFill>
                  <a:schemeClr val="tx1"/>
                </a:solidFill>
              </a:rPr>
              <a:t/>
            </a:r>
            <a:br>
              <a:rPr lang="ru-RU" altLang="ru-RU" sz="900" smtClean="0">
                <a:solidFill>
                  <a:schemeClr val="tx1"/>
                </a:solidFill>
              </a:rPr>
            </a:br>
            <a:r>
              <a:rPr lang="ru-RU" altLang="ru-RU" smtClean="0">
                <a:solidFill>
                  <a:schemeClr val="tx1"/>
                </a:solidFill>
              </a:rPr>
              <a:t>Система контроля за знаниями неуспевающих</a:t>
            </a:r>
            <a:r>
              <a:rPr lang="ru-RU" altLang="ru-RU" sz="2100" smtClean="0">
                <a:solidFill>
                  <a:schemeClr val="tx1"/>
                </a:solidFill>
              </a:rPr>
              <a:t/>
            </a:r>
            <a:br>
              <a:rPr lang="ru-RU" altLang="ru-RU" sz="2100" smtClean="0">
                <a:solidFill>
                  <a:schemeClr val="tx1"/>
                </a:solidFill>
              </a:rPr>
            </a:br>
            <a:r>
              <a:rPr lang="ru-RU" altLang="ru-RU" sz="900" smtClean="0">
                <a:solidFill>
                  <a:schemeClr val="tx1"/>
                </a:solidFill>
              </a:rPr>
              <a:t/>
            </a:r>
            <a:br>
              <a:rPr lang="ru-RU" altLang="ru-RU" sz="900" smtClean="0">
                <a:solidFill>
                  <a:schemeClr val="tx1"/>
                </a:solidFill>
              </a:rPr>
            </a:br>
            <a:r>
              <a:rPr lang="ru-RU" altLang="ru-RU" smtClean="0">
                <a:solidFill>
                  <a:schemeClr val="tx1"/>
                </a:solidFill>
              </a:rPr>
              <a:t>Объективность выставления итоговых оценок</a:t>
            </a:r>
            <a:r>
              <a:rPr lang="ru-RU" altLang="ru-RU" sz="2100" smtClean="0">
                <a:solidFill>
                  <a:schemeClr val="tx1"/>
                </a:solidFill>
              </a:rPr>
              <a:t/>
            </a:r>
            <a:br>
              <a:rPr lang="ru-RU" altLang="ru-RU" sz="2100" smtClean="0">
                <a:solidFill>
                  <a:schemeClr val="tx1"/>
                </a:solidFill>
              </a:rPr>
            </a:br>
            <a:r>
              <a:rPr lang="ru-RU" altLang="ru-RU" sz="900" smtClean="0">
                <a:solidFill>
                  <a:schemeClr val="tx1"/>
                </a:solidFill>
              </a:rPr>
              <a:t/>
            </a:r>
            <a:br>
              <a:rPr lang="ru-RU" altLang="ru-RU" sz="900" smtClean="0">
                <a:solidFill>
                  <a:schemeClr val="tx1"/>
                </a:solidFill>
              </a:rPr>
            </a:br>
            <a:r>
              <a:rPr lang="ru-RU" altLang="ru-RU" smtClean="0">
                <a:solidFill>
                  <a:schemeClr val="tx1"/>
                </a:solidFill>
              </a:rPr>
              <a:t>Посещаемость учащихся и ее учет</a:t>
            </a:r>
            <a:r>
              <a:rPr lang="ru-RU" altLang="ru-RU" sz="2100" smtClean="0">
                <a:solidFill>
                  <a:schemeClr val="tx1"/>
                </a:solidFill>
              </a:rPr>
              <a:t/>
            </a:r>
            <a:br>
              <a:rPr lang="ru-RU" altLang="ru-RU" sz="2100" smtClean="0">
                <a:solidFill>
                  <a:schemeClr val="tx1"/>
                </a:solidFill>
              </a:rPr>
            </a:br>
            <a:endParaRPr lang="ru-RU" altLang="ru-RU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79388" y="0"/>
            <a:ext cx="8799512" cy="1268413"/>
          </a:xfrm>
        </p:spPr>
        <p:txBody>
          <a:bodyPr wrap="square" numCol="1" anchor="b" compatLnSpc="1">
            <a:prstTxWarp prst="textNoShape">
              <a:avLst/>
            </a:prstTxWarp>
          </a:bodyPr>
          <a:lstStyle/>
          <a:p>
            <a:pPr algn="ctr" eaLnBrk="1" hangingPunct="1">
              <a:buFont typeface="Georgia" pitchFamily="18" charset="0"/>
              <a:buNone/>
              <a:defRPr/>
            </a:pPr>
            <a:r>
              <a:rPr lang="en-US" altLang="ru-RU" sz="1900" smtClean="0">
                <a:solidFill>
                  <a:srgbClr val="753E3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I</a:t>
            </a:r>
            <a:r>
              <a:rPr lang="ru-RU" altLang="ru-RU" sz="1900" smtClean="0">
                <a:solidFill>
                  <a:srgbClr val="753E3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. НОРМАТИВНО-ПРАВОВЫЕ ДОКУМЕНТЫ, РЕГЛАМЕНТИРУЮЩИЕ ПРАВА И ОБЯЗАННОСТИ УЧИТЕЛЯ, КАК ПЕДАГОГИЧЕСКОГО РАБОТНИКА</a:t>
            </a:r>
            <a:r>
              <a:rPr lang="ru-RU" altLang="ru-RU" sz="1900" b="0" smtClean="0">
                <a:solidFill>
                  <a:srgbClr val="753E3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.</a:t>
            </a:r>
            <a:endParaRPr lang="nl-NL" altLang="ru-RU" sz="1900" b="0" smtClean="0">
              <a:solidFill>
                <a:srgbClr val="753E3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9388" y="1341438"/>
            <a:ext cx="8785225" cy="5400675"/>
          </a:xfrm>
        </p:spPr>
        <p:txBody>
          <a:bodyPr/>
          <a:lstStyle/>
          <a:p>
            <a:pPr marL="457200" indent="-457200" algn="ctr" eaLnBrk="1" hangingPunct="1">
              <a:lnSpc>
                <a:spcPct val="90000"/>
              </a:lnSpc>
              <a:buFont typeface="Georgia" pitchFamily="18" charset="0"/>
              <a:buNone/>
            </a:pPr>
            <a:endParaRPr lang="ru-RU" altLang="ru-RU" sz="700" b="1" smtClean="0">
              <a:solidFill>
                <a:schemeClr val="folHlink"/>
              </a:solidFill>
              <a:latin typeface="Comic Sans MS" pitchFamily="66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rgbClr val="182C4B"/>
                </a:solidFill>
                <a:latin typeface="Arial Narrow" pitchFamily="34" charset="0"/>
              </a:rPr>
              <a:t>1. Конвенция о правах ребенка. Принята Генеральной Ассамблеей ООН 20.11.89 и ратифицирована Верховным Советом СССР 13.06.90.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buFont typeface="Georgia" pitchFamily="18" charset="0"/>
              <a:buNone/>
            </a:pPr>
            <a:endParaRPr lang="ru-RU" altLang="ru-RU" sz="1800" b="1" smtClean="0">
              <a:solidFill>
                <a:srgbClr val="182C4B"/>
              </a:solidFill>
              <a:latin typeface="Arial Narrow" pitchFamily="34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rgbClr val="182C4B"/>
                </a:solidFill>
                <a:latin typeface="Arial Narrow" pitchFamily="34" charset="0"/>
              </a:rPr>
              <a:t>2. Конституция Российской Федерации 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buFont typeface="Georgia" pitchFamily="18" charset="0"/>
              <a:buNone/>
            </a:pPr>
            <a:endParaRPr lang="ru-RU" altLang="ru-RU" sz="1800" b="1" smtClean="0">
              <a:solidFill>
                <a:srgbClr val="182C4B"/>
              </a:solidFill>
              <a:latin typeface="Arial Narrow" pitchFamily="34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rgbClr val="182C4B"/>
                </a:solidFill>
                <a:latin typeface="Arial Narrow" pitchFamily="34" charset="0"/>
              </a:rPr>
              <a:t>3. Семейный Кодекс Российской Федерации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buFont typeface="Georgia" pitchFamily="18" charset="0"/>
              <a:buNone/>
            </a:pPr>
            <a:endParaRPr lang="ru-RU" altLang="ru-RU" sz="1800" b="1" smtClean="0">
              <a:solidFill>
                <a:srgbClr val="182C4B"/>
              </a:solidFill>
              <a:latin typeface="Arial Narrow" pitchFamily="34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rgbClr val="182C4B"/>
                </a:solidFill>
                <a:latin typeface="Arial Narrow" pitchFamily="34" charset="0"/>
              </a:rPr>
              <a:t>4. Федеральный закон №124-ФЗ «Об основных гарантиях прав ребенка в Российской Федерации».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buFont typeface="Georgia" pitchFamily="18" charset="0"/>
              <a:buNone/>
            </a:pPr>
            <a:endParaRPr lang="ru-RU" altLang="ru-RU" sz="1800" b="1" smtClean="0">
              <a:solidFill>
                <a:srgbClr val="182C4B"/>
              </a:solidFill>
              <a:latin typeface="Arial Narrow" pitchFamily="34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rgbClr val="182C4B"/>
                </a:solidFill>
                <a:latin typeface="Arial Narrow" pitchFamily="34" charset="0"/>
              </a:rPr>
              <a:t>5. Федеральный закон №273-ФЗ «Об образовании в Российской Федерации»</a:t>
            </a:r>
            <a:endParaRPr lang="nl-NL" altLang="ru-RU" sz="2000" b="1" smtClean="0">
              <a:solidFill>
                <a:srgbClr val="182C4B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Содержимое 2"/>
          <p:cNvSpPr>
            <a:spLocks noGrp="1"/>
          </p:cNvSpPr>
          <p:nvPr>
            <p:ph sz="quarter" idx="13"/>
          </p:nvPr>
        </p:nvSpPr>
        <p:spPr>
          <a:xfrm>
            <a:off x="285750" y="214313"/>
            <a:ext cx="8858250" cy="6643687"/>
          </a:xfrm>
        </p:spPr>
        <p:txBody>
          <a:bodyPr/>
          <a:lstStyle/>
          <a:p>
            <a:pPr marL="88900" indent="-42863" eaLnBrk="1" hangingPunct="1">
              <a:spcBef>
                <a:spcPts val="300"/>
              </a:spcBef>
              <a:buFont typeface="Georgia" pitchFamily="18" charset="0"/>
              <a:buNone/>
            </a:pPr>
            <a:r>
              <a:rPr lang="ru-RU" altLang="ru-RU" sz="2400" b="1" u="sng" smtClean="0">
                <a:solidFill>
                  <a:srgbClr val="073C65"/>
                </a:solidFill>
              </a:rPr>
              <a:t>Проверка тетрадей</a:t>
            </a:r>
          </a:p>
          <a:p>
            <a:pPr marL="88900" indent="-42863" eaLnBrk="1" hangingPunct="1">
              <a:spcBef>
                <a:spcPts val="300"/>
              </a:spcBef>
              <a:buFont typeface="Georgia" pitchFamily="18" charset="0"/>
              <a:buNone/>
            </a:pPr>
            <a:endParaRPr lang="ru-RU" altLang="ru-RU" sz="800" b="1" smtClean="0">
              <a:solidFill>
                <a:srgbClr val="073C65"/>
              </a:solidFill>
            </a:endParaRPr>
          </a:p>
          <a:p>
            <a:pPr marL="88900" indent="-42863" eaLnBrk="1" hangingPunct="1">
              <a:spcBef>
                <a:spcPts val="300"/>
              </a:spcBef>
              <a:buFont typeface="Georgia" pitchFamily="18" charset="0"/>
              <a:buNone/>
            </a:pPr>
            <a:r>
              <a:rPr lang="ru-RU" altLang="ru-RU" b="1" smtClean="0">
                <a:solidFill>
                  <a:srgbClr val="073C65"/>
                </a:solidFill>
              </a:rPr>
              <a:t>Рабочие тетради:</a:t>
            </a:r>
            <a:r>
              <a:rPr lang="ru-RU" altLang="ru-RU" smtClean="0"/>
              <a:t/>
            </a:r>
            <a:br>
              <a:rPr lang="ru-RU" altLang="ru-RU" smtClean="0"/>
            </a:br>
            <a:r>
              <a:rPr lang="ru-RU" altLang="ru-RU" smtClean="0">
                <a:solidFill>
                  <a:schemeClr val="tx1"/>
                </a:solidFill>
              </a:rPr>
              <a:t>1. Выполнение единого орфографического режима</a:t>
            </a:r>
          </a:p>
          <a:p>
            <a:pPr marL="88900" indent="-42863" eaLnBrk="1" hangingPunct="1">
              <a:spcBef>
                <a:spcPts val="300"/>
              </a:spcBef>
              <a:buFont typeface="Georgia" pitchFamily="18" charset="0"/>
              <a:buNone/>
            </a:pPr>
            <a:r>
              <a:rPr lang="ru-RU" altLang="ru-RU" smtClean="0">
                <a:solidFill>
                  <a:schemeClr val="tx1"/>
                </a:solidFill>
              </a:rPr>
              <a:t>2. Система (регулярность) проверки тетрадей</a:t>
            </a:r>
          </a:p>
          <a:p>
            <a:pPr marL="88900" indent="-42863" eaLnBrk="1" hangingPunct="1">
              <a:spcBef>
                <a:spcPts val="300"/>
              </a:spcBef>
              <a:buFont typeface="Georgia" pitchFamily="18" charset="0"/>
              <a:buNone/>
            </a:pPr>
            <a:r>
              <a:rPr lang="ru-RU" altLang="ru-RU" smtClean="0">
                <a:solidFill>
                  <a:schemeClr val="tx1"/>
                </a:solidFill>
              </a:rPr>
              <a:t>3. Качество проверки тетрадей учителем</a:t>
            </a:r>
          </a:p>
          <a:p>
            <a:pPr marL="88900" indent="-42863" eaLnBrk="1" hangingPunct="1">
              <a:spcBef>
                <a:spcPts val="300"/>
              </a:spcBef>
              <a:buFont typeface="Georgia" pitchFamily="18" charset="0"/>
              <a:buNone/>
            </a:pPr>
            <a:r>
              <a:rPr lang="ru-RU" altLang="ru-RU" smtClean="0">
                <a:solidFill>
                  <a:schemeClr val="tx1"/>
                </a:solidFill>
              </a:rPr>
              <a:t>4. Объём классных работ, разнообразие форм работ</a:t>
            </a:r>
          </a:p>
          <a:p>
            <a:pPr marL="88900" indent="-42863" eaLnBrk="1" hangingPunct="1">
              <a:spcBef>
                <a:spcPts val="300"/>
              </a:spcBef>
              <a:buFont typeface="Georgia" pitchFamily="18" charset="0"/>
              <a:buNone/>
            </a:pPr>
            <a:r>
              <a:rPr lang="ru-RU" altLang="ru-RU" smtClean="0">
                <a:solidFill>
                  <a:schemeClr val="tx1"/>
                </a:solidFill>
              </a:rPr>
              <a:t>5. Объём домашних работ</a:t>
            </a:r>
          </a:p>
          <a:p>
            <a:pPr marL="88900" indent="-42863" eaLnBrk="1" hangingPunct="1">
              <a:spcBef>
                <a:spcPts val="300"/>
              </a:spcBef>
              <a:buFont typeface="Georgia" pitchFamily="18" charset="0"/>
              <a:buNone/>
            </a:pPr>
            <a:r>
              <a:rPr lang="ru-RU" altLang="ru-RU" smtClean="0">
                <a:solidFill>
                  <a:schemeClr val="tx1"/>
                </a:solidFill>
              </a:rPr>
              <a:t>6. Система работы над ошибками</a:t>
            </a:r>
          </a:p>
          <a:p>
            <a:pPr marL="88900" indent="-42863" eaLnBrk="1" hangingPunct="1">
              <a:spcBef>
                <a:spcPct val="0"/>
              </a:spcBef>
              <a:spcAft>
                <a:spcPct val="0"/>
              </a:spcAft>
              <a:buFont typeface="Georgia" pitchFamily="18" charset="0"/>
              <a:buNone/>
            </a:pPr>
            <a:endParaRPr lang="ru-RU" altLang="ru-RU" b="1" smtClean="0">
              <a:solidFill>
                <a:srgbClr val="073C65"/>
              </a:solidFill>
            </a:endParaRPr>
          </a:p>
          <a:p>
            <a:pPr marL="88900" indent="-42863" eaLnBrk="1" hangingPunct="1">
              <a:spcBef>
                <a:spcPts val="300"/>
              </a:spcBef>
              <a:buFont typeface="Georgia" pitchFamily="18" charset="0"/>
              <a:buNone/>
            </a:pPr>
            <a:r>
              <a:rPr lang="ru-RU" altLang="ru-RU" b="1" smtClean="0">
                <a:solidFill>
                  <a:srgbClr val="073C65"/>
                </a:solidFill>
              </a:rPr>
              <a:t>Тетради для контрольных работ:</a:t>
            </a:r>
            <a:r>
              <a:rPr lang="ru-RU" altLang="ru-RU" smtClean="0"/>
              <a:t/>
            </a:r>
            <a:br>
              <a:rPr lang="ru-RU" altLang="ru-RU" smtClean="0"/>
            </a:br>
            <a:r>
              <a:rPr lang="ru-RU" altLang="ru-RU" smtClean="0">
                <a:solidFill>
                  <a:schemeClr val="tx1"/>
                </a:solidFill>
              </a:rPr>
              <a:t>1. Выполнение единого орфографического режима</a:t>
            </a:r>
          </a:p>
          <a:p>
            <a:pPr marL="88900" indent="-42863" eaLnBrk="1" hangingPunct="1">
              <a:spcBef>
                <a:spcPts val="300"/>
              </a:spcBef>
              <a:buFont typeface="Georgia" pitchFamily="18" charset="0"/>
              <a:buNone/>
            </a:pPr>
            <a:r>
              <a:rPr lang="ru-RU" altLang="ru-RU" smtClean="0">
                <a:solidFill>
                  <a:schemeClr val="tx1"/>
                </a:solidFill>
              </a:rPr>
              <a:t>2. Объективность выставления оценок</a:t>
            </a:r>
          </a:p>
          <a:p>
            <a:pPr marL="88900" indent="-42863" eaLnBrk="1" hangingPunct="1">
              <a:spcBef>
                <a:spcPts val="300"/>
              </a:spcBef>
              <a:buFont typeface="Georgia" pitchFamily="18" charset="0"/>
              <a:buNone/>
            </a:pPr>
            <a:r>
              <a:rPr lang="ru-RU" altLang="ru-RU" smtClean="0">
                <a:solidFill>
                  <a:schemeClr val="tx1"/>
                </a:solidFill>
              </a:rPr>
              <a:t>3. Система работы над ошибками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179388" y="0"/>
            <a:ext cx="8785225" cy="360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buFont typeface="Georgia" pitchFamily="18" charset="0"/>
              <a:buNone/>
            </a:pPr>
            <a:r>
              <a:rPr lang="ru-RU" altLang="ru-RU" sz="1900" smtClean="0">
                <a:solidFill>
                  <a:schemeClr val="tx1"/>
                </a:solidFill>
                <a:effectLst/>
              </a:rPr>
              <a:t>Программа наблюдения уроков учителей, работающих в 1 классе</a:t>
            </a:r>
          </a:p>
        </p:txBody>
      </p:sp>
      <p:graphicFrame>
        <p:nvGraphicFramePr>
          <p:cNvPr id="72756" name="Group 52"/>
          <p:cNvGraphicFramePr>
            <a:graphicFrameLocks noGrp="1"/>
          </p:cNvGraphicFramePr>
          <p:nvPr>
            <p:ph idx="1"/>
          </p:nvPr>
        </p:nvGraphicFramePr>
        <p:xfrm>
          <a:off x="0" y="620713"/>
          <a:ext cx="9144000" cy="6237287"/>
        </p:xfrm>
        <a:graphic>
          <a:graphicData uri="http://schemas.openxmlformats.org/drawingml/2006/table">
            <a:tbl>
              <a:tblPr/>
              <a:tblGrid>
                <a:gridCol w="7019925"/>
                <a:gridCol w="2124075"/>
              </a:tblGrid>
              <a:tr h="6127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20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6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4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Какие приемы взаимодействия с уч-ся использует учитель для создания положительной атмосферы предстоящего урока?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20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6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4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Результат наблюдения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1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20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6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4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Какие учебные ситуации использует учитель для максимального вовлечения уч-ся в учебное общение?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20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6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4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3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20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6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4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Стимулирует ли учитель интерес уч-ся к изучаемому материалу? каким образом?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20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6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4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1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20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6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4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Учитывает ли учитель возрастные особенности уч-ся при выполнении урочных учебных заданий?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20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6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4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1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20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6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4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Какими методами поддерживает учитель включенность уч-ся в урочную деятельность?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20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6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4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3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20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6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4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Применяет ли учитель активные методы обучения, соответствующие данному возрасту?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20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6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4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1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20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6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4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Каким образом учитель поддерживает положительную самооценку уч-ся?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20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6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4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1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20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6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4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Как осуществляет обратную связь в уроке?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20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6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4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1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20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6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4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Насколько проявляются в уроке тактичность педагога, его умение понимать и принимать инициативу школьников в уроке?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20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6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4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35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20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6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4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Каким образом учитель отмечает достижения уч-ся в уроке?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20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6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4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1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20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6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4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Учитывает ли педагог в своей работе рекомендации воспитателей детского сада?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20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6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4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defRPr sz="1200">
                          <a:solidFill>
                            <a:srgbClr val="404040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ъект 2"/>
          <p:cNvSpPr>
            <a:spLocks noGrp="1"/>
          </p:cNvSpPr>
          <p:nvPr>
            <p:ph sz="quarter" idx="4294967295"/>
          </p:nvPr>
        </p:nvSpPr>
        <p:spPr>
          <a:xfrm>
            <a:off x="179388" y="188913"/>
            <a:ext cx="8785225" cy="6437312"/>
          </a:xfrm>
        </p:spPr>
        <p:txBody>
          <a:bodyPr/>
          <a:lstStyle/>
          <a:p>
            <a:pPr marL="44450" indent="0" algn="ctr" eaLnBrk="1" hangingPunct="1">
              <a:buFont typeface="Georgia" pitchFamily="18" charset="0"/>
              <a:buNone/>
            </a:pPr>
            <a:r>
              <a:rPr lang="ru-RU" altLang="ru-RU" sz="2800" b="1" smtClean="0">
                <a:solidFill>
                  <a:srgbClr val="1C2A5E"/>
                </a:solidFill>
              </a:rPr>
              <a:t>Аттестация педагогических работников в целях подтверждения занимаемой должности.</a:t>
            </a:r>
          </a:p>
          <a:p>
            <a:pPr marL="44450" indent="0" algn="just" eaLnBrk="1" hangingPunct="1">
              <a:buFont typeface="Georgia" pitchFamily="18" charset="0"/>
              <a:buNone/>
            </a:pPr>
            <a:r>
              <a:rPr lang="ru-RU" altLang="ru-RU" sz="2400" b="1" smtClean="0">
                <a:solidFill>
                  <a:srgbClr val="C00000"/>
                </a:solidFill>
              </a:rPr>
              <a:t>ст.</a:t>
            </a:r>
            <a:r>
              <a:rPr lang="ru-RU" altLang="ru-RU" sz="2400" b="1" smtClean="0">
                <a:solidFill>
                  <a:srgbClr val="C00000"/>
                </a:solidFill>
                <a:latin typeface="Arial" charset="0"/>
              </a:rPr>
              <a:t>49</a:t>
            </a:r>
            <a:r>
              <a:rPr lang="ru-RU" altLang="ru-RU" sz="2400" b="1" smtClean="0">
                <a:solidFill>
                  <a:srgbClr val="C00000"/>
                </a:solidFill>
              </a:rPr>
              <a:t> Федерального закона №273-ФЗ «Закон об образовании в Российской Федерации»</a:t>
            </a:r>
          </a:p>
          <a:p>
            <a:pPr marL="44450" indent="0" eaLnBrk="1" hangingPunct="1">
              <a:buFont typeface="Georgia" pitchFamily="18" charset="0"/>
              <a:buNone/>
            </a:pPr>
            <a:r>
              <a:rPr lang="ru-RU" altLang="ru-RU" sz="2400" b="1" smtClean="0">
                <a:solidFill>
                  <a:srgbClr val="253779"/>
                </a:solidFill>
              </a:rPr>
              <a:t>п.2.</a:t>
            </a:r>
            <a:r>
              <a:rPr lang="ru-RU" altLang="ru-RU" sz="2400" smtClean="0">
                <a:solidFill>
                  <a:srgbClr val="253779"/>
                </a:solidFill>
              </a:rPr>
              <a:t> Проведение аттестации педагогических работников в целях подтверждения соответствия педагогических работников занимаемым ими должностям осуществляется один раз в пять лет на основе оценки их профессиональной деятельности аттестационными комиссиями, самостоятельно формируемыми организациями, осуществляющими образовательную деятельность. </a:t>
            </a:r>
          </a:p>
          <a:p>
            <a:pPr marL="44450" indent="0" eaLnBrk="1" hangingPunct="1">
              <a:buFont typeface="Georgia" pitchFamily="18" charset="0"/>
              <a:buNone/>
            </a:pPr>
            <a:r>
              <a:rPr lang="ru-RU" altLang="ru-RU" sz="2400" b="1" smtClean="0">
                <a:solidFill>
                  <a:srgbClr val="C00000"/>
                </a:solidFill>
              </a:rPr>
              <a:t>Приказ Министерства образования и науки Российской Федерации от 7 апреля 2014 года №276 «Об утверждении </a:t>
            </a:r>
            <a:r>
              <a:rPr lang="ru-RU" altLang="ru-RU" sz="2400" b="1" smtClean="0">
                <a:solidFill>
                  <a:srgbClr val="C02A1A"/>
                </a:solidFill>
              </a:rPr>
              <a:t>порядка проведения аттестации педагогических работников организаций, осуществляющих образовательную деятельность</a:t>
            </a:r>
            <a:r>
              <a:rPr lang="ru-RU" altLang="ru-RU" sz="2400" b="1" smtClean="0">
                <a:solidFill>
                  <a:srgbClr val="C00000"/>
                </a:solidFill>
              </a:rPr>
              <a:t>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ъект 2"/>
          <p:cNvSpPr>
            <a:spLocks noGrp="1"/>
          </p:cNvSpPr>
          <p:nvPr>
            <p:ph sz="quarter" idx="4294967295"/>
          </p:nvPr>
        </p:nvSpPr>
        <p:spPr>
          <a:xfrm>
            <a:off x="179388" y="188913"/>
            <a:ext cx="8785225" cy="6437312"/>
          </a:xfrm>
        </p:spPr>
        <p:txBody>
          <a:bodyPr/>
          <a:lstStyle/>
          <a:p>
            <a:pPr marL="44450" indent="0" algn="just" eaLnBrk="1" hangingPunct="1">
              <a:buFont typeface="Georgia" pitchFamily="18" charset="0"/>
              <a:buNone/>
            </a:pPr>
            <a:r>
              <a:rPr lang="ru-RU" altLang="ru-RU" sz="2400" smtClean="0">
                <a:solidFill>
                  <a:srgbClr val="AD2517"/>
                </a:solidFill>
              </a:rPr>
              <a:t>Приказ Министерства труда и социальной защиты Российской Федерации от 18 октября 2013 года №544н «Об утверждении профессионального стандарта "Педагог (педагогическая деятельность в сфере дошкольного, начального общего, основного общего, среднего общего образования) (воспитатель, учитель)"</a:t>
            </a:r>
            <a:r>
              <a:rPr lang="ru-RU" altLang="ru-RU" sz="2400" b="1" smtClean="0">
                <a:solidFill>
                  <a:srgbClr val="C02A1A"/>
                </a:solidFill>
              </a:rPr>
              <a:t> </a:t>
            </a:r>
          </a:p>
          <a:p>
            <a:pPr marL="44450" indent="0" algn="just" eaLnBrk="1" hangingPunct="1">
              <a:buFont typeface="Georgia" pitchFamily="18" charset="0"/>
              <a:buNone/>
            </a:pPr>
            <a:endParaRPr lang="ru-RU" altLang="ru-RU" sz="800" b="1" smtClean="0">
              <a:solidFill>
                <a:srgbClr val="C02A1A"/>
              </a:solidFill>
            </a:endParaRPr>
          </a:p>
          <a:p>
            <a:pPr marL="44450" indent="0" algn="just" eaLnBrk="1" hangingPunct="1">
              <a:buFont typeface="Georgia" pitchFamily="18" charset="0"/>
              <a:buNone/>
            </a:pPr>
            <a:r>
              <a:rPr lang="ru-RU" altLang="ru-RU" sz="2400" b="1" smtClean="0">
                <a:solidFill>
                  <a:srgbClr val="1C2A5E"/>
                </a:solidFill>
              </a:rPr>
              <a:t>п.2.</a:t>
            </a:r>
            <a:r>
              <a:rPr lang="ru-RU" altLang="ru-RU" sz="2400" b="1" smtClean="0"/>
              <a:t> </a:t>
            </a:r>
            <a:r>
              <a:rPr lang="ru-RU" altLang="ru-RU" sz="2400" smtClean="0">
                <a:solidFill>
                  <a:srgbClr val="1C2A5E"/>
                </a:solidFill>
              </a:rPr>
              <a:t>Установить, что профессиональный стандарт "Педагог (педагогическая деятельность в сфере дошкольного, начального общего, основного общего, среднего общего образования) (воспитатель, учитель)" применяется работодателями при формировании кадровой политики и в управлении персоналом, при организации обучения и </a:t>
            </a:r>
            <a:r>
              <a:rPr lang="ru-RU" altLang="ru-RU" sz="2400" b="1" smtClean="0">
                <a:solidFill>
                  <a:srgbClr val="1C2A5E"/>
                </a:solidFill>
              </a:rPr>
              <a:t>аттестации</a:t>
            </a:r>
            <a:r>
              <a:rPr lang="ru-RU" altLang="ru-RU" sz="2400" smtClean="0">
                <a:solidFill>
                  <a:srgbClr val="1C2A5E"/>
                </a:solidFill>
              </a:rPr>
              <a:t> работников, заключении трудовых договоров, разработке должностных инструкций и установлении систем оплаты труда </a:t>
            </a:r>
            <a:r>
              <a:rPr lang="ru-RU" altLang="ru-RU" sz="2400" u="sng" smtClean="0">
                <a:solidFill>
                  <a:srgbClr val="1C2A5E"/>
                </a:solidFill>
              </a:rPr>
              <a:t>с 1 января 2015 года</a:t>
            </a:r>
            <a:r>
              <a:rPr lang="ru-RU" altLang="ru-RU" sz="24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ъект 2"/>
          <p:cNvSpPr>
            <a:spLocks noGrp="1"/>
          </p:cNvSpPr>
          <p:nvPr>
            <p:ph sz="quarter" idx="429496729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44450" indent="0" algn="ctr"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z="2400" b="1" smtClean="0">
                <a:solidFill>
                  <a:srgbClr val="1C2A5E"/>
                </a:solidFill>
              </a:rPr>
              <a:t>Основные моменты аттестации</a:t>
            </a:r>
            <a:r>
              <a:rPr lang="ru-RU" altLang="ru-RU" sz="2400" b="1" smtClean="0">
                <a:solidFill>
                  <a:srgbClr val="C00000"/>
                </a:solidFill>
              </a:rPr>
              <a:t> </a:t>
            </a:r>
            <a:r>
              <a:rPr lang="ru-RU" altLang="ru-RU" sz="2400" b="1" smtClean="0">
                <a:solidFill>
                  <a:srgbClr val="1C2A5E"/>
                </a:solidFill>
              </a:rPr>
              <a:t>педагогических работников в целях подтверждения занимаемой должности</a:t>
            </a:r>
          </a:p>
          <a:p>
            <a:pPr marL="44450" indent="0"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z="1700" b="1" smtClean="0">
                <a:solidFill>
                  <a:srgbClr val="1C2A5E"/>
                </a:solidFill>
              </a:rPr>
              <a:t>1.</a:t>
            </a:r>
            <a:r>
              <a:rPr lang="ru-RU" altLang="ru-RU" sz="1700" smtClean="0">
                <a:solidFill>
                  <a:srgbClr val="1C2A5E"/>
                </a:solidFill>
              </a:rPr>
              <a:t> Аттестационная комиссия организации создается распорядительным актом работодателя в составе председателя комиссии, заместителя председателя, секретаря и членов комиссии. Обязательно включается представитель профсоюза.</a:t>
            </a:r>
          </a:p>
          <a:p>
            <a:pPr marL="44450" indent="0"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z="1700" b="1" smtClean="0">
                <a:solidFill>
                  <a:schemeClr val="tx2"/>
                </a:solidFill>
              </a:rPr>
              <a:t>2.</a:t>
            </a:r>
            <a:r>
              <a:rPr lang="ru-RU" altLang="ru-RU" sz="1700" smtClean="0">
                <a:solidFill>
                  <a:schemeClr val="tx2"/>
                </a:solidFill>
              </a:rPr>
              <a:t> Работодатель должен ознакомить педагогических работников с приказом по ОО, содержащим список педагогов, подлежащих аттестации, график проведения аттестации, под роспись не менее чем за 30 календарных дней до дня проведения их аттестации по графику.</a:t>
            </a:r>
          </a:p>
          <a:p>
            <a:pPr marL="44450" indent="0"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z="1700" b="1" smtClean="0">
                <a:solidFill>
                  <a:srgbClr val="1C2A5E"/>
                </a:solidFill>
              </a:rPr>
              <a:t>3.</a:t>
            </a:r>
            <a:r>
              <a:rPr lang="ru-RU" altLang="ru-RU" sz="1700" smtClean="0">
                <a:solidFill>
                  <a:srgbClr val="1C2A5E"/>
                </a:solidFill>
              </a:rPr>
              <a:t> Для проведения аттестации на каждого педагогического работника работодатель вносит в аттестационную комиссию организации представление</a:t>
            </a:r>
            <a:r>
              <a:rPr lang="ru-RU" altLang="ru-RU" sz="1700" smtClean="0"/>
              <a:t>. </a:t>
            </a:r>
            <a:r>
              <a:rPr lang="ru-RU" altLang="ru-RU" sz="1700" smtClean="0">
                <a:solidFill>
                  <a:srgbClr val="1C2A5E"/>
                </a:solidFill>
              </a:rPr>
              <a:t>Знакомит педагога с представлением под роспись не позднее чем за 30 календарных дней до дня проведения аттестации. </a:t>
            </a:r>
          </a:p>
          <a:p>
            <a:pPr marL="44450" indent="0"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z="1700" b="1" smtClean="0">
                <a:solidFill>
                  <a:srgbClr val="1C2A5E"/>
                </a:solidFill>
              </a:rPr>
              <a:t>4.</a:t>
            </a:r>
            <a:r>
              <a:rPr lang="ru-RU" altLang="ru-RU" sz="1700" smtClean="0">
                <a:solidFill>
                  <a:srgbClr val="1C2A5E"/>
                </a:solidFill>
              </a:rPr>
              <a:t> Аттестация проводится на заседании аттестационной комиссии организации с участием педагогического работника.</a:t>
            </a:r>
          </a:p>
          <a:p>
            <a:pPr marL="44450" indent="0"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z="1700" b="1" smtClean="0">
                <a:solidFill>
                  <a:srgbClr val="1C2A5E"/>
                </a:solidFill>
              </a:rPr>
              <a:t>5.</a:t>
            </a:r>
            <a:r>
              <a:rPr lang="ru-RU" altLang="ru-RU" sz="1700" smtClean="0">
                <a:solidFill>
                  <a:srgbClr val="1C2A5E"/>
                </a:solidFill>
              </a:rPr>
              <a:t> По результатам аттестации педагогического работника аттестационная комиссия организации принимает одно из следующих решений (в отсутствии педагога):</a:t>
            </a:r>
          </a:p>
          <a:p>
            <a:pPr marL="44450" indent="0"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z="1700" smtClean="0">
                <a:solidFill>
                  <a:srgbClr val="1C2A5E"/>
                </a:solidFill>
              </a:rPr>
              <a:t>- соответствует занимаемой должности (указывается должность педагогического работника);</a:t>
            </a:r>
          </a:p>
          <a:p>
            <a:pPr marL="44450" indent="0"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z="1700" smtClean="0">
                <a:solidFill>
                  <a:srgbClr val="1C2A5E"/>
                </a:solidFill>
              </a:rPr>
              <a:t>- не соответствует занимаемой должности (указывается должность педагогического работника).</a:t>
            </a:r>
          </a:p>
          <a:p>
            <a:pPr marL="44450" indent="0"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z="1800" b="1" smtClean="0"/>
              <a:t>6. </a:t>
            </a:r>
            <a:r>
              <a:rPr lang="ru-RU" altLang="ru-RU" sz="1700" smtClean="0">
                <a:solidFill>
                  <a:srgbClr val="1C2A5E"/>
                </a:solidFill>
              </a:rPr>
              <a:t>Результаты аттестации педагогических работников заносятся в протокол, подписываемый председателем, заместителем председателя, секретарем и членами аттестационной комиссии организации, присутствовавшими на заседании.</a:t>
            </a:r>
          </a:p>
          <a:p>
            <a:pPr marL="44450" indent="0"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z="1700" b="1" smtClean="0">
                <a:solidFill>
                  <a:srgbClr val="1C2A5E"/>
                </a:solidFill>
              </a:rPr>
              <a:t>7. </a:t>
            </a:r>
            <a:r>
              <a:rPr lang="ru-RU" altLang="ru-RU" sz="1700" smtClean="0">
                <a:solidFill>
                  <a:srgbClr val="1C2A5E"/>
                </a:solidFill>
              </a:rPr>
              <a:t>На педагогического работника, прошедшего аттестацию, не позднее двух рабочих дней со дня ее проведения секретарем аттестационной комиссии организации составляется выписка из протокола. Работодатель знакомит педагогического работника с выпиской из протокола под роспись в течение трех рабочих дней после ее составления. Выписка из протокола хранится в личном деле педагогического работника.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body" idx="4294967295"/>
          </p:nvPr>
        </p:nvSpPr>
        <p:spPr>
          <a:xfrm>
            <a:off x="179388" y="188913"/>
            <a:ext cx="8785225" cy="64087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b="1" smtClean="0">
                <a:solidFill>
                  <a:schemeClr val="tx2"/>
                </a:solidFill>
              </a:rPr>
              <a:t>Аттестацию в целях подтверждения соответствия занимаемой должности не проходят следующие педагогические работники:</a:t>
            </a:r>
          </a:p>
          <a:p>
            <a:pPr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mtClean="0">
                <a:solidFill>
                  <a:schemeClr val="tx2"/>
                </a:solidFill>
              </a:rPr>
              <a:t>а) педагогические работники, имеющие квалификационные категории;</a:t>
            </a:r>
          </a:p>
          <a:p>
            <a:pPr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mtClean="0">
                <a:solidFill>
                  <a:schemeClr val="tx2"/>
                </a:solidFill>
              </a:rPr>
              <a:t>б) проработавшие в занимаемой должности менее двух лет в организации, в которой проводится аттестация;</a:t>
            </a:r>
          </a:p>
          <a:p>
            <a:pPr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mtClean="0">
                <a:solidFill>
                  <a:schemeClr val="tx2"/>
                </a:solidFill>
              </a:rPr>
              <a:t>в) беременные женщины;</a:t>
            </a:r>
          </a:p>
          <a:p>
            <a:pPr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mtClean="0">
                <a:solidFill>
                  <a:schemeClr val="tx2"/>
                </a:solidFill>
              </a:rPr>
              <a:t>г) женщины, находящиеся в отпуске по беременности и родам;</a:t>
            </a:r>
          </a:p>
          <a:p>
            <a:pPr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mtClean="0">
                <a:solidFill>
                  <a:schemeClr val="tx2"/>
                </a:solidFill>
              </a:rPr>
              <a:t>д) лица, находящиеся в отпуске по уходу за ребенком до достижения им возраста трех лет;</a:t>
            </a:r>
          </a:p>
          <a:p>
            <a:pPr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mtClean="0">
                <a:solidFill>
                  <a:schemeClr val="tx2"/>
                </a:solidFill>
              </a:rPr>
              <a:t>е) отсутствовавшие на рабочем месте более четырех месяцев подряд в связи с заболеванием.</a:t>
            </a:r>
          </a:p>
          <a:p>
            <a:pPr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mtClean="0">
                <a:solidFill>
                  <a:schemeClr val="tx2"/>
                </a:solidFill>
              </a:rPr>
              <a:t>Аттестация педагогических работников, предусмотренных подпунктами "</a:t>
            </a:r>
            <a:r>
              <a:rPr lang="ru-RU" altLang="ru-RU" b="1" smtClean="0">
                <a:solidFill>
                  <a:schemeClr val="tx2"/>
                </a:solidFill>
              </a:rPr>
              <a:t>г</a:t>
            </a:r>
            <a:r>
              <a:rPr lang="ru-RU" altLang="ru-RU" smtClean="0">
                <a:solidFill>
                  <a:schemeClr val="tx2"/>
                </a:solidFill>
              </a:rPr>
              <a:t>" и "</a:t>
            </a:r>
            <a:r>
              <a:rPr lang="ru-RU" altLang="ru-RU" b="1" smtClean="0">
                <a:solidFill>
                  <a:schemeClr val="tx2"/>
                </a:solidFill>
              </a:rPr>
              <a:t>д</a:t>
            </a:r>
            <a:r>
              <a:rPr lang="ru-RU" altLang="ru-RU" smtClean="0">
                <a:solidFill>
                  <a:schemeClr val="tx2"/>
                </a:solidFill>
              </a:rPr>
              <a:t>" настоящего пункта, возможна не ранее чем через два года после их выхода из указанных отпусков.</a:t>
            </a:r>
          </a:p>
          <a:p>
            <a:pPr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mtClean="0">
                <a:solidFill>
                  <a:schemeClr val="tx2"/>
                </a:solidFill>
              </a:rPr>
              <a:t>Аттестация педагогических работников, предусмотренных подпунктом "</a:t>
            </a:r>
            <a:r>
              <a:rPr lang="ru-RU" altLang="ru-RU" b="1" smtClean="0">
                <a:solidFill>
                  <a:schemeClr val="tx2"/>
                </a:solidFill>
              </a:rPr>
              <a:t>е</a:t>
            </a:r>
            <a:r>
              <a:rPr lang="ru-RU" altLang="ru-RU" smtClean="0">
                <a:solidFill>
                  <a:schemeClr val="tx2"/>
                </a:solidFill>
              </a:rPr>
              <a:t>" настоящего пункта, возможна не ранее чем через год после их выхода на работу.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ъект 2"/>
          <p:cNvSpPr>
            <a:spLocks noGrp="1"/>
          </p:cNvSpPr>
          <p:nvPr>
            <p:ph sz="quarter" idx="429496729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44450" indent="0" algn="ctr"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z="2400" b="1" smtClean="0">
                <a:solidFill>
                  <a:srgbClr val="1C2A5E"/>
                </a:solidFill>
              </a:rPr>
              <a:t>Основные моменты аттестации</a:t>
            </a:r>
            <a:r>
              <a:rPr lang="ru-RU" altLang="ru-RU" sz="2400" b="1" smtClean="0">
                <a:solidFill>
                  <a:srgbClr val="C00000"/>
                </a:solidFill>
              </a:rPr>
              <a:t> </a:t>
            </a:r>
            <a:r>
              <a:rPr lang="ru-RU" altLang="ru-RU" sz="2400" b="1" smtClean="0">
                <a:solidFill>
                  <a:srgbClr val="1C2A5E"/>
                </a:solidFill>
              </a:rPr>
              <a:t>педагогических работников в целях установления квалификационной категории</a:t>
            </a:r>
          </a:p>
          <a:p>
            <a:pPr marL="44450" indent="0" eaLnBrk="1" hangingPunct="1">
              <a:buFont typeface="Georgia" pitchFamily="18" charset="0"/>
              <a:buNone/>
            </a:pPr>
            <a:r>
              <a:rPr lang="ru-RU" altLang="ru-RU" sz="1700" b="1" smtClean="0">
                <a:solidFill>
                  <a:srgbClr val="1C2A5E"/>
                </a:solidFill>
              </a:rPr>
              <a:t>1.</a:t>
            </a:r>
            <a:r>
              <a:rPr lang="ru-RU" altLang="ru-RU" sz="1700" smtClean="0">
                <a:solidFill>
                  <a:srgbClr val="1C2A5E"/>
                </a:solidFill>
              </a:rPr>
              <a:t> </a:t>
            </a:r>
            <a:r>
              <a:rPr lang="ru-RU" altLang="ru-RU" sz="1700" smtClean="0">
                <a:solidFill>
                  <a:srgbClr val="253779"/>
                </a:solidFill>
              </a:rPr>
              <a:t>По результатам аттестации педагогическим работникам устанавливается первая или высшая квалификационная категория. Квалификационная категория устанавливается сроком на 5 лет. Срок действия квалификационной категории продлению не подлежит</a:t>
            </a:r>
            <a:r>
              <a:rPr lang="ru-RU" altLang="ru-RU" sz="1800" smtClean="0"/>
              <a:t> </a:t>
            </a:r>
            <a:endParaRPr lang="ru-RU" altLang="ru-RU" sz="1700" smtClean="0">
              <a:solidFill>
                <a:srgbClr val="1C2A5E"/>
              </a:solidFill>
            </a:endParaRPr>
          </a:p>
          <a:p>
            <a:pPr marL="44450" indent="0"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z="1700" b="1" smtClean="0">
                <a:solidFill>
                  <a:schemeClr val="tx2"/>
                </a:solidFill>
              </a:rPr>
              <a:t>2.</a:t>
            </a:r>
            <a:r>
              <a:rPr lang="ru-RU" altLang="ru-RU" sz="1700" smtClean="0">
                <a:solidFill>
                  <a:schemeClr val="tx2"/>
                </a:solidFill>
              </a:rPr>
              <a:t> </a:t>
            </a:r>
            <a:r>
              <a:rPr lang="ru-RU" altLang="ru-RU" sz="1700" smtClean="0">
                <a:solidFill>
                  <a:srgbClr val="253779"/>
                </a:solidFill>
              </a:rPr>
              <a:t>Аттестация педагогических работников проводится на основании их заявлений, подаваемых непосредственно в аттестационную комиссию либо направляемых педагогическими работниками в адрес аттестационной комиссии по почте письмом с уведомлением о вручении или с уведомлением в форме электронного документа с использованием информационно-телекоммуникационных сетей общего пользования, в том числе сети "Интернет".</a:t>
            </a:r>
            <a:r>
              <a:rPr lang="ru-RU" altLang="ru-RU" sz="1800" smtClean="0"/>
              <a:t> </a:t>
            </a:r>
            <a:endParaRPr lang="ru-RU" altLang="ru-RU" sz="1700" smtClean="0">
              <a:solidFill>
                <a:schemeClr val="tx2"/>
              </a:solidFill>
            </a:endParaRPr>
          </a:p>
          <a:p>
            <a:pPr marL="44450" indent="0"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z="1700" b="1" smtClean="0">
                <a:solidFill>
                  <a:srgbClr val="1C2A5E"/>
                </a:solidFill>
              </a:rPr>
              <a:t>3.</a:t>
            </a:r>
            <a:r>
              <a:rPr lang="ru-RU" altLang="ru-RU" sz="1700" smtClean="0">
                <a:solidFill>
                  <a:srgbClr val="1C2A5E"/>
                </a:solidFill>
              </a:rPr>
              <a:t> </a:t>
            </a:r>
            <a:r>
              <a:rPr lang="ru-RU" altLang="ru-RU" sz="1700" smtClean="0">
                <a:solidFill>
                  <a:srgbClr val="253779"/>
                </a:solidFill>
              </a:rPr>
              <a:t>Заявления о проведении аттестации подаются педагогическими работниками независимо от продолжительности работы в организации, в том числе в период нахождения в отпуске по уходу за ребенком.</a:t>
            </a:r>
            <a:r>
              <a:rPr lang="ru-RU" altLang="ru-RU" sz="1800" smtClean="0"/>
              <a:t> </a:t>
            </a:r>
            <a:endParaRPr lang="ru-RU" altLang="ru-RU" sz="1700" smtClean="0">
              <a:solidFill>
                <a:srgbClr val="1C2A5E"/>
              </a:solidFill>
            </a:endParaRPr>
          </a:p>
          <a:p>
            <a:pPr marL="44450" indent="0"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z="1700" b="1" smtClean="0">
                <a:solidFill>
                  <a:srgbClr val="1C2A5E"/>
                </a:solidFill>
              </a:rPr>
              <a:t>4.</a:t>
            </a:r>
            <a:r>
              <a:rPr lang="ru-RU" altLang="ru-RU" sz="1700" smtClean="0">
                <a:solidFill>
                  <a:srgbClr val="1C2A5E"/>
                </a:solidFill>
              </a:rPr>
              <a:t> </a:t>
            </a:r>
            <a:r>
              <a:rPr lang="ru-RU" altLang="ru-RU" sz="1700" smtClean="0">
                <a:solidFill>
                  <a:srgbClr val="253779"/>
                </a:solidFill>
              </a:rPr>
              <a:t>Заявления о проведении аттестации в целях установления высшей квалификационной категории по должности, по которой аттестация будет проводиться впервые, подаются педагогическими работниками не ранее чем через два года после установления по этой должности первой квалификационной категории.</a:t>
            </a:r>
            <a:r>
              <a:rPr lang="ru-RU" altLang="ru-RU" sz="1800" smtClean="0"/>
              <a:t> </a:t>
            </a:r>
            <a:endParaRPr lang="ru-RU" altLang="ru-RU" sz="1700" smtClean="0">
              <a:solidFill>
                <a:srgbClr val="1C2A5E"/>
              </a:solidFill>
            </a:endParaRPr>
          </a:p>
          <a:p>
            <a:pPr marL="44450" indent="0"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z="1700" b="1" smtClean="0">
                <a:solidFill>
                  <a:srgbClr val="1C2A5E"/>
                </a:solidFill>
              </a:rPr>
              <a:t>5.</a:t>
            </a:r>
            <a:r>
              <a:rPr lang="ru-RU" altLang="ru-RU" sz="1700" smtClean="0">
                <a:solidFill>
                  <a:srgbClr val="1C2A5E"/>
                </a:solidFill>
              </a:rPr>
              <a:t> </a:t>
            </a:r>
            <a:r>
              <a:rPr lang="ru-RU" altLang="ru-RU" sz="1700" smtClean="0">
                <a:solidFill>
                  <a:srgbClr val="253779"/>
                </a:solidFill>
              </a:rPr>
              <a:t>Заявления педагогических работников о проведении аттестации рассматриваются аттестационными комиссиями в срок не более 30 календарных дней со дня их получения и осуществляется письменное уведомление педагогических работников о сроке и месте проведения их аттестации</a:t>
            </a:r>
            <a:r>
              <a:rPr lang="ru-RU" altLang="ru-RU" sz="1800" smtClean="0"/>
              <a:t> </a:t>
            </a:r>
            <a:r>
              <a:rPr lang="ru-RU" altLang="ru-RU" sz="1700" smtClean="0">
                <a:solidFill>
                  <a:srgbClr val="253779"/>
                </a:solidFill>
              </a:rPr>
              <a:t>.</a:t>
            </a:r>
            <a:r>
              <a:rPr lang="ru-RU" altLang="ru-RU" sz="1800" smtClean="0"/>
              <a:t> </a:t>
            </a:r>
            <a:endParaRPr lang="ru-RU" altLang="ru-RU" sz="1700" smtClean="0">
              <a:solidFill>
                <a:srgbClr val="1C2A5E"/>
              </a:solidFill>
            </a:endParaRPr>
          </a:p>
          <a:p>
            <a:pPr marL="44450" indent="0"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z="1800" b="1" smtClean="0"/>
              <a:t>6. </a:t>
            </a:r>
            <a:r>
              <a:rPr lang="ru-RU" altLang="ru-RU" sz="1700" smtClean="0">
                <a:solidFill>
                  <a:srgbClr val="253779"/>
                </a:solidFill>
              </a:rPr>
              <a:t>Продолжительность аттестации для каждого педагогического работника от начала ее проведения и до принятия решения аттестационной комиссией составляет не более 60 календарных дней. </a:t>
            </a:r>
            <a:endParaRPr lang="ru-RU" altLang="ru-RU" sz="1700" smtClean="0">
              <a:solidFill>
                <a:srgbClr val="1C2A5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ъект 2"/>
          <p:cNvSpPr>
            <a:spLocks noGrp="1"/>
          </p:cNvSpPr>
          <p:nvPr>
            <p:ph sz="quarter" idx="429496729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44450" indent="0" algn="ctr" eaLnBrk="1" hangingPunct="1">
              <a:lnSpc>
                <a:spcPct val="90000"/>
              </a:lnSpc>
              <a:buFont typeface="Georgia" pitchFamily="18" charset="0"/>
              <a:buNone/>
            </a:pPr>
            <a:r>
              <a:rPr lang="ru-RU" altLang="ru-RU" sz="2400" b="1" smtClean="0">
                <a:solidFill>
                  <a:srgbClr val="1C2A5E"/>
                </a:solidFill>
              </a:rPr>
              <a:t>Основные моменты аттестации</a:t>
            </a:r>
            <a:r>
              <a:rPr lang="ru-RU" altLang="ru-RU" sz="2400" b="1" smtClean="0">
                <a:solidFill>
                  <a:srgbClr val="C00000"/>
                </a:solidFill>
              </a:rPr>
              <a:t> </a:t>
            </a:r>
            <a:r>
              <a:rPr lang="ru-RU" altLang="ru-RU" sz="2400" b="1" smtClean="0">
                <a:solidFill>
                  <a:srgbClr val="1C2A5E"/>
                </a:solidFill>
              </a:rPr>
              <a:t>педагогических работников в целях установления квалификационной категории</a:t>
            </a:r>
          </a:p>
          <a:p>
            <a:pPr marL="44450" indent="0" eaLnBrk="1" hangingPunct="1">
              <a:buFont typeface="Georgia" pitchFamily="18" charset="0"/>
              <a:buNone/>
            </a:pPr>
            <a:r>
              <a:rPr lang="ru-RU" altLang="ru-RU" sz="1700" b="1" smtClean="0">
                <a:solidFill>
                  <a:srgbClr val="253779"/>
                </a:solidFill>
              </a:rPr>
              <a:t>7.</a:t>
            </a:r>
            <a:r>
              <a:rPr lang="ru-RU" altLang="ru-RU" sz="1700" smtClean="0">
                <a:solidFill>
                  <a:srgbClr val="253779"/>
                </a:solidFill>
              </a:rPr>
              <a:t> По результатам аттестации аттестационная комиссия принимает одно из следующих решений:</a:t>
            </a:r>
          </a:p>
          <a:p>
            <a:pPr marL="44450" indent="0" eaLnBrk="1" hangingPunct="1">
              <a:buFont typeface="Georgia" pitchFamily="18" charset="0"/>
              <a:buNone/>
            </a:pPr>
            <a:r>
              <a:rPr lang="ru-RU" altLang="ru-RU" sz="1700" smtClean="0">
                <a:solidFill>
                  <a:srgbClr val="253779"/>
                </a:solidFill>
              </a:rPr>
              <a:t>- установить первую (высшую) квалификационную категорию (указывается должность педагогического работника, по которой устанавливается квалификационная категория);</a:t>
            </a:r>
          </a:p>
          <a:p>
            <a:pPr marL="44450" indent="0" eaLnBrk="1" hangingPunct="1">
              <a:buFont typeface="Georgia" pitchFamily="18" charset="0"/>
              <a:buNone/>
            </a:pPr>
            <a:r>
              <a:rPr lang="ru-RU" altLang="ru-RU" sz="1700" smtClean="0">
                <a:solidFill>
                  <a:srgbClr val="253779"/>
                </a:solidFill>
              </a:rPr>
              <a:t>- отказать в установлении первой (высшей) квалификационной категории (указывается должность, по которой педагогическому работнику отказывается в установлении квалификационной категории).</a:t>
            </a:r>
          </a:p>
          <a:p>
            <a:pPr marL="44450" indent="0" eaLnBrk="1" hangingPunct="1">
              <a:buFont typeface="Georgia" pitchFamily="18" charset="0"/>
              <a:buNone/>
            </a:pPr>
            <a:r>
              <a:rPr lang="ru-RU" altLang="ru-RU" sz="1700" b="1" smtClean="0">
                <a:solidFill>
                  <a:srgbClr val="253779"/>
                </a:solidFill>
              </a:rPr>
              <a:t>8.</a:t>
            </a:r>
            <a:r>
              <a:rPr lang="ru-RU" altLang="ru-RU" sz="1700" smtClean="0">
                <a:solidFill>
                  <a:srgbClr val="253779"/>
                </a:solidFill>
              </a:rPr>
              <a:t> Решение аттестационной комиссии оформляется протоколом, который подписывается председателем, заместителем председателя, секретарем и членами аттестационной комиссии, принимавшими участие в голосовании</a:t>
            </a:r>
            <a:r>
              <a:rPr lang="ru-RU" altLang="ru-RU" sz="1800" smtClean="0"/>
              <a:t>.</a:t>
            </a:r>
          </a:p>
          <a:p>
            <a:pPr marL="44450" indent="0" eaLnBrk="1" hangingPunct="1">
              <a:buFont typeface="Georgia" pitchFamily="18" charset="0"/>
              <a:buNone/>
            </a:pPr>
            <a:r>
              <a:rPr lang="ru-RU" altLang="ru-RU" sz="1700" b="1" smtClean="0">
                <a:solidFill>
                  <a:srgbClr val="253779"/>
                </a:solidFill>
              </a:rPr>
              <a:t>9.</a:t>
            </a:r>
            <a:r>
              <a:rPr lang="ru-RU" altLang="ru-RU" sz="1700" smtClean="0">
                <a:solidFill>
                  <a:srgbClr val="253779"/>
                </a:solidFill>
              </a:rPr>
              <a:t> При принятии в отношении педагогического работника, имеющего первую квалификационную категорию, решения аттестационной комиссии об отказе в установлении высшей квалификационной категории, за ним сохраняется первая квалификационная категория до истечения срока ее действия.</a:t>
            </a:r>
          </a:p>
          <a:p>
            <a:pPr marL="44450" indent="0" eaLnBrk="1" hangingPunct="1">
              <a:buFont typeface="Georgia" pitchFamily="18" charset="0"/>
              <a:buNone/>
            </a:pPr>
            <a:r>
              <a:rPr lang="ru-RU" altLang="ru-RU" sz="1700" b="1" smtClean="0">
                <a:solidFill>
                  <a:srgbClr val="253779"/>
                </a:solidFill>
              </a:rPr>
              <a:t>10.</a:t>
            </a:r>
            <a:r>
              <a:rPr lang="ru-RU" altLang="ru-RU" sz="1700" smtClean="0">
                <a:solidFill>
                  <a:srgbClr val="253779"/>
                </a:solidFill>
              </a:rPr>
              <a:t> Педагогические работники, которым при проведении аттестации отказано в установлении квалификационной категории, обращаются по их желанию в аттестационную комиссию с заявлением о проведении аттестации на ту же квалификационную категорию не ранее чем через год со дня принятия аттестационной комиссией соответствующего решения. </a:t>
            </a:r>
          </a:p>
          <a:p>
            <a:pPr marL="44450" indent="0" eaLnBrk="1" hangingPunct="1">
              <a:buFont typeface="Georgia" pitchFamily="18" charset="0"/>
              <a:buNone/>
            </a:pPr>
            <a:r>
              <a:rPr lang="ru-RU" altLang="ru-RU" sz="1700" b="1" smtClean="0">
                <a:solidFill>
                  <a:srgbClr val="253779"/>
                </a:solidFill>
              </a:rPr>
              <a:t>11.</a:t>
            </a:r>
            <a:r>
              <a:rPr lang="ru-RU" altLang="ru-RU" sz="1700" smtClean="0">
                <a:solidFill>
                  <a:srgbClr val="253779"/>
                </a:solidFill>
              </a:rPr>
              <a:t> Квалификационные категории, установленные педагогическим работникам, сохраняются до окончания срока их действия при переходе в другую организацию, в том числе расположенную в другом субъекте Российской Федерации.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79388" y="0"/>
            <a:ext cx="8785225" cy="936625"/>
          </a:xfrm>
        </p:spPr>
        <p:txBody>
          <a:bodyPr wrap="square" numCol="1" anchor="b" compatLnSpc="1">
            <a:prstTxWarp prst="textNoShape">
              <a:avLst/>
            </a:prstTxWarp>
          </a:bodyPr>
          <a:lstStyle/>
          <a:p>
            <a:pPr algn="ctr" eaLnBrk="1" hangingPunct="1">
              <a:buFont typeface="Georgia" pitchFamily="18" charset="0"/>
              <a:buNone/>
              <a:defRPr/>
            </a:pPr>
            <a:r>
              <a:rPr lang="en-US" altLang="ru-RU" sz="1900" smtClean="0">
                <a:solidFill>
                  <a:srgbClr val="4E292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II</a:t>
            </a:r>
            <a:r>
              <a:rPr lang="ru-RU" altLang="ru-RU" sz="1900" smtClean="0">
                <a:solidFill>
                  <a:srgbClr val="4E292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. НОРМАТИВНЫЕ ПРАВОВЫЕ ДОКУМЕНТЫ, РЕГУЛИРУЮЩИЕ ДЕЯТЕЛЬНОСТЬ УЧИТЕЛЯ КАК ПЕДАГОГИЧЕСКОГО РАБОТНИКА.</a:t>
            </a:r>
            <a:endParaRPr lang="nl-NL" altLang="ru-RU" sz="1900" smtClean="0">
              <a:solidFill>
                <a:srgbClr val="4E292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07950" y="1268413"/>
            <a:ext cx="9036050" cy="5400675"/>
          </a:xfrm>
        </p:spPr>
        <p:txBody>
          <a:bodyPr>
            <a:normAutofit/>
          </a:bodyPr>
          <a:lstStyle/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rgbClr val="002060"/>
                </a:solidFill>
                <a:latin typeface="Arial Narrow" pitchFamily="34" charset="0"/>
              </a:rPr>
              <a:t>1. </a:t>
            </a:r>
            <a:r>
              <a:rPr lang="ru-RU" altLang="ru-RU" sz="2000" b="1" smtClean="0">
                <a:solidFill>
                  <a:srgbClr val="182C4B"/>
                </a:solidFill>
                <a:latin typeface="Arial Narrow" pitchFamily="34" charset="0"/>
              </a:rPr>
              <a:t>Федеральный закон №273-ФЗ «Об образовании  в Российской Федерации»</a:t>
            </a: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endParaRPr lang="nl-NL" altLang="ru-RU" sz="700" b="1" smtClean="0">
              <a:solidFill>
                <a:srgbClr val="182C4B"/>
              </a:solidFill>
              <a:latin typeface="Arial Narrow" pitchFamily="34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rgbClr val="002060"/>
                </a:solidFill>
                <a:latin typeface="Arial Narrow" pitchFamily="34" charset="0"/>
              </a:rPr>
              <a:t>2. Постановление Правительства РФ от 8 августа 2013 года «Об утверждении номенклатуры должностей педагогических работников организаций, осуществляющих образовательную деятельность, должностей руководителей образовательных организаций»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Georgia" pitchFamily="18" charset="0"/>
              <a:buNone/>
            </a:pPr>
            <a:endParaRPr lang="ru-RU" altLang="ru-RU" sz="700" b="1" smtClean="0">
              <a:solidFill>
                <a:srgbClr val="002060"/>
              </a:solidFill>
              <a:latin typeface="Arial Narrow" pitchFamily="34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rgbClr val="002060"/>
                </a:solidFill>
                <a:latin typeface="Arial Narrow" pitchFamily="34" charset="0"/>
              </a:rPr>
              <a:t>3. Приказ Министерства здравоохранения и социального развития РФ от 26 августа 2010 года №761н «Об утверждении Единого квалификационного справочника должностей руководителей, специалистов и служащих, раздел «Квалификационные характеристики должностей работников образования»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Georgia" pitchFamily="18" charset="0"/>
              <a:buNone/>
            </a:pPr>
            <a:endParaRPr lang="ru-RU" altLang="ru-RU" sz="700" b="1" smtClean="0">
              <a:solidFill>
                <a:srgbClr val="002060"/>
              </a:solidFill>
              <a:latin typeface="Arial Narrow" pitchFamily="34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rgbClr val="002060"/>
                </a:solidFill>
                <a:latin typeface="Arial Narrow" pitchFamily="34" charset="0"/>
              </a:rPr>
              <a:t>4. Приказ Министерства здравоохранения и социального развития РФ от 18 октября 2013 года №544н «Об утверждении профессионального стандарта «Педагог (педагогическая деятельность в сфере дошкольного, начального общего, основного общего, среднего общего образования) (воспитатель, учитель)»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Georgia" pitchFamily="18" charset="0"/>
              <a:buNone/>
            </a:pPr>
            <a:endParaRPr lang="ru-RU" altLang="ru-RU" sz="700" b="1" smtClean="0">
              <a:solidFill>
                <a:srgbClr val="002060"/>
              </a:solidFill>
              <a:latin typeface="Arial Narrow" pitchFamily="34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rgbClr val="002060"/>
                </a:solidFill>
                <a:latin typeface="Arial Narrow" pitchFamily="34" charset="0"/>
              </a:rPr>
              <a:t>5. Письма Министерства образования и науки РФ, РТ</a:t>
            </a:r>
            <a:r>
              <a:rPr lang="ru-RU" altLang="ru-RU" sz="2000" b="1" smtClean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altLang="ru-RU" sz="2000" b="1" i="1" smtClean="0">
                <a:solidFill>
                  <a:srgbClr val="002060"/>
                </a:solidFill>
                <a:latin typeface="Arial Narrow" pitchFamily="34" charset="0"/>
              </a:rPr>
              <a:t>(пример: письмо МОиН РТ от 11.02.2011 №778/9 «Об организации динамических пауз»)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0"/>
            <a:ext cx="8785225" cy="1285875"/>
          </a:xfrm>
        </p:spPr>
        <p:txBody>
          <a:bodyPr wrap="square" numCol="1" anchor="b" compatLnSpc="1">
            <a:prstTxWarp prst="textNoShape">
              <a:avLst/>
            </a:prstTxWarp>
          </a:bodyPr>
          <a:lstStyle/>
          <a:p>
            <a:pPr algn="ctr" eaLnBrk="1" hangingPunct="1">
              <a:buFont typeface="Georgia" pitchFamily="18" charset="0"/>
              <a:buNone/>
              <a:defRPr/>
            </a:pPr>
            <a:r>
              <a:rPr lang="en-US" altLang="ru-RU" sz="1900" smtClean="0">
                <a:solidFill>
                  <a:srgbClr val="4E292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III</a:t>
            </a:r>
            <a:r>
              <a:rPr lang="ru-RU" altLang="ru-RU" sz="1900" smtClean="0">
                <a:solidFill>
                  <a:srgbClr val="4E292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. ДОКУМЕНТЫ, РЕГУЛИРУЮЩИЕ ПРОФЕССИОНАЛЬНУЮ ДЕЯТЕЛЬНОСТЬ УЧИТЕЛЯ КАК СОТРУДНИКА ОБЩЕОБРАЗОВАТЕЛЬНОЙ ШКОЛЫ</a:t>
            </a:r>
            <a:endParaRPr lang="ru-RU" altLang="ru-RU" sz="1900" smtClean="0">
              <a:solidFill>
                <a:srgbClr val="4E292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219" name="Содержимое 2"/>
          <p:cNvSpPr>
            <a:spLocks noGrp="1"/>
          </p:cNvSpPr>
          <p:nvPr>
            <p:ph idx="4294967295"/>
          </p:nvPr>
        </p:nvSpPr>
        <p:spPr>
          <a:xfrm>
            <a:off x="0" y="1357313"/>
            <a:ext cx="9144000" cy="5500687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rgbClr val="002060"/>
                </a:solidFill>
                <a:latin typeface="Arial Narrow" pitchFamily="34" charset="0"/>
              </a:rPr>
              <a:t>1. </a:t>
            </a:r>
            <a:r>
              <a:rPr lang="ru-RU" altLang="ru-RU" sz="2000" b="1" smtClean="0">
                <a:solidFill>
                  <a:srgbClr val="182C4B"/>
                </a:solidFill>
                <a:latin typeface="Arial Narrow" pitchFamily="34" charset="0"/>
              </a:rPr>
              <a:t>Устав общеобразовательной организации</a:t>
            </a: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endParaRPr lang="ru-RU" altLang="ru-RU" sz="2000" b="1" smtClean="0">
              <a:solidFill>
                <a:srgbClr val="182C4B"/>
              </a:solidFill>
              <a:latin typeface="Arial Narrow" pitchFamily="34" charset="0"/>
            </a:endParaRP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rgbClr val="182C4B"/>
                </a:solidFill>
                <a:latin typeface="Arial Narrow" pitchFamily="34" charset="0"/>
              </a:rPr>
              <a:t>2. Локальные нормативные акты общеобразовательной организации</a:t>
            </a: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endParaRPr lang="ru-RU" altLang="ru-RU" sz="2000" b="1" smtClean="0">
              <a:solidFill>
                <a:srgbClr val="182C4B"/>
              </a:solidFill>
              <a:latin typeface="Arial Narrow" pitchFamily="34" charset="0"/>
            </a:endParaRP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rgbClr val="182C4B"/>
                </a:solidFill>
                <a:latin typeface="Arial Narrow" pitchFamily="34" charset="0"/>
              </a:rPr>
              <a:t>3. Коллективный договор</a:t>
            </a: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endParaRPr lang="ru-RU" altLang="ru-RU" sz="2000" b="1" smtClean="0">
              <a:solidFill>
                <a:srgbClr val="182C4B"/>
              </a:solidFill>
              <a:latin typeface="Arial Narrow" pitchFamily="34" charset="0"/>
            </a:endParaRP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rgbClr val="182C4B"/>
                </a:solidFill>
                <a:latin typeface="Arial Narrow" pitchFamily="34" charset="0"/>
              </a:rPr>
              <a:t>4. Трудовой договор с учителем</a:t>
            </a: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endParaRPr lang="ru-RU" altLang="ru-RU" sz="2000" b="1" smtClean="0">
              <a:solidFill>
                <a:srgbClr val="182C4B"/>
              </a:solidFill>
              <a:latin typeface="Arial Narrow" pitchFamily="34" charset="0"/>
            </a:endParaRP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rgbClr val="182C4B"/>
                </a:solidFill>
                <a:latin typeface="Arial Narrow" pitchFamily="34" charset="0"/>
              </a:rPr>
              <a:t>5. Должностная инструкция</a:t>
            </a: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endParaRPr lang="ru-RU" altLang="ru-RU" sz="2000" b="1" smtClean="0">
              <a:solidFill>
                <a:srgbClr val="182C4B"/>
              </a:solidFill>
              <a:latin typeface="Arial Narrow" pitchFamily="34" charset="0"/>
            </a:endParaRP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rgbClr val="182C4B"/>
                </a:solidFill>
                <a:latin typeface="Arial Narrow" pitchFamily="34" charset="0"/>
              </a:rPr>
              <a:t>6. Распорядительная документация общеобразовательной организации</a:t>
            </a: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endParaRPr lang="ru-RU" altLang="ru-RU" sz="2000" b="1" smtClean="0">
              <a:solidFill>
                <a:srgbClr val="182C4B"/>
              </a:solidFill>
              <a:latin typeface="Arial Narrow" pitchFamily="34" charset="0"/>
            </a:endParaRP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rgbClr val="182C4B"/>
                </a:solidFill>
                <a:latin typeface="Arial Narrow" pitchFamily="34" charset="0"/>
              </a:rPr>
              <a:t>7. и др.</a:t>
            </a: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endParaRPr lang="nl-NL" altLang="ru-RU" sz="2000" b="1" smtClean="0">
              <a:solidFill>
                <a:srgbClr val="182C4B"/>
              </a:solidFill>
              <a:latin typeface="Arial Narrow" pitchFamily="34" charset="0"/>
            </a:endParaRP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endParaRPr lang="ru-RU" altLang="ru-RU" sz="200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65175"/>
          </a:xfrm>
        </p:spPr>
        <p:txBody>
          <a:bodyPr wrap="square" numCol="1" anchor="b" compatLnSpc="1">
            <a:prstTxWarp prst="textNoShape">
              <a:avLst/>
            </a:prstTxWarp>
          </a:bodyPr>
          <a:lstStyle/>
          <a:p>
            <a:pPr algn="ctr" eaLnBrk="1" hangingPunct="1">
              <a:buFont typeface="Georgia" pitchFamily="18" charset="0"/>
              <a:buNone/>
            </a:pPr>
            <a:r>
              <a:rPr lang="ru-RU" altLang="ru-RU" sz="240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Федеральный закон №273-ФЗ </a:t>
            </a:r>
            <a:br>
              <a:rPr lang="ru-RU" altLang="ru-RU" sz="240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ru-RU" altLang="ru-RU" sz="240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«Об образовании в Российской Федерации»</a:t>
            </a:r>
          </a:p>
        </p:txBody>
      </p:sp>
      <p:sp>
        <p:nvSpPr>
          <p:cNvPr id="10243" name="Содержимое 2"/>
          <p:cNvSpPr>
            <a:spLocks noGrp="1"/>
          </p:cNvSpPr>
          <p:nvPr>
            <p:ph idx="4294967295"/>
          </p:nvPr>
        </p:nvSpPr>
        <p:spPr>
          <a:xfrm>
            <a:off x="0" y="928688"/>
            <a:ext cx="9144000" cy="5929312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1800" b="1" smtClean="0">
                <a:solidFill>
                  <a:schemeClr val="tx1"/>
                </a:solidFill>
              </a:rPr>
              <a:t>Глава 5. ПЕДАГОГИЧЕСКИЕ, РУКОВОДЯЩИЕ И ИНЫЕ РАБОТНИКИ ОРГАНИЗАЦИЙ, ОСУЩЕСТВЛЯЮЩИХ ОБРАЗОВАТЕЛЬНУЮ ДЕЯТЕЛЬНОСТЬ</a:t>
            </a:r>
          </a:p>
          <a:p>
            <a:pPr marL="0" indent="0" eaLnBrk="1" hangingPunct="1">
              <a:buFont typeface="Georgia" pitchFamily="18" charset="0"/>
              <a:buNone/>
            </a:pPr>
            <a:endParaRPr lang="ru-RU" altLang="ru-RU" sz="700" b="1" smtClean="0">
              <a:solidFill>
                <a:schemeClr val="tx1"/>
              </a:solidFill>
              <a:latin typeface="Arial Narrow" pitchFamily="34" charset="0"/>
            </a:endParaRP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r>
              <a:rPr lang="ru-RU" altLang="ru-RU" b="1" smtClean="0">
                <a:solidFill>
                  <a:schemeClr val="accent1"/>
                </a:solidFill>
                <a:latin typeface="Arial Narrow" pitchFamily="34" charset="0"/>
              </a:rPr>
              <a:t>Статья 46. Право на занятие педагогической деятельностью</a:t>
            </a: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endParaRPr lang="ru-RU" altLang="ru-RU" sz="700" b="1" smtClean="0">
              <a:solidFill>
                <a:schemeClr val="tx1"/>
              </a:solidFill>
              <a:latin typeface="Arial Narrow" pitchFamily="34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chemeClr val="accent1"/>
                </a:solidFill>
                <a:latin typeface="Arial Narrow" pitchFamily="34" charset="0"/>
              </a:rPr>
              <a:t> </a:t>
            </a:r>
            <a:r>
              <a:rPr lang="ru-RU" altLang="ru-RU" b="1" smtClean="0">
                <a:solidFill>
                  <a:schemeClr val="accent1"/>
                </a:solidFill>
                <a:latin typeface="Arial Narrow" pitchFamily="34" charset="0"/>
              </a:rPr>
              <a:t>Статья 47. Правовой статус педагогических работников. Права и свободы педагогических работников, гарантии их реализации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 typeface="Georgia" pitchFamily="18" charset="0"/>
              <a:buNone/>
            </a:pPr>
            <a:endParaRPr lang="ru-RU" altLang="ru-RU" sz="500" b="1" smtClean="0">
              <a:solidFill>
                <a:schemeClr val="tx1"/>
              </a:solidFill>
              <a:latin typeface="Arial Narrow" pitchFamily="34" charset="0"/>
            </a:endParaRPr>
          </a:p>
          <a:p>
            <a:pPr marL="0" indent="0" eaLnBrk="1" hangingPunct="1">
              <a:lnSpc>
                <a:spcPct val="70000"/>
              </a:lnSpc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smtClean="0">
                <a:solidFill>
                  <a:schemeClr val="tx1"/>
                </a:solidFill>
                <a:latin typeface="Arial Narrow" pitchFamily="34" charset="0"/>
              </a:rPr>
              <a:t>  </a:t>
            </a:r>
            <a:r>
              <a:rPr lang="ru-RU" altLang="ru-RU" sz="2000" b="1" smtClean="0">
                <a:solidFill>
                  <a:schemeClr val="tx1"/>
                </a:solidFill>
                <a:latin typeface="Arial Narrow" pitchFamily="34" charset="0"/>
              </a:rPr>
              <a:t>3.</a:t>
            </a:r>
            <a:r>
              <a:rPr lang="ru-RU" altLang="ru-RU" sz="2000" smtClean="0">
                <a:solidFill>
                  <a:schemeClr val="tx1"/>
                </a:solidFill>
                <a:latin typeface="Arial Narrow" pitchFamily="34" charset="0"/>
              </a:rPr>
              <a:t> Педагогические работники пользуются следующими академическими правами и свободами:</a:t>
            </a:r>
          </a:p>
          <a:p>
            <a:pPr marL="0" indent="0" eaLnBrk="1" hangingPunct="1">
              <a:lnSpc>
                <a:spcPct val="70000"/>
              </a:lnSpc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chemeClr val="tx1"/>
                </a:solidFill>
                <a:latin typeface="Arial Narrow" pitchFamily="34" charset="0"/>
              </a:rPr>
              <a:t>1) свобода преподавания</a:t>
            </a:r>
            <a:r>
              <a:rPr lang="ru-RU" altLang="ru-RU" sz="2000" smtClean="0">
                <a:solidFill>
                  <a:schemeClr val="tx1"/>
                </a:solidFill>
                <a:latin typeface="Arial Narrow" pitchFamily="34" charset="0"/>
              </a:rPr>
              <a:t>, свободное выражение своего мнения, </a:t>
            </a:r>
            <a:r>
              <a:rPr lang="ru-RU" altLang="ru-RU" sz="2000" b="1" smtClean="0">
                <a:solidFill>
                  <a:schemeClr val="tx1"/>
                </a:solidFill>
                <a:latin typeface="Arial Narrow" pitchFamily="34" charset="0"/>
              </a:rPr>
              <a:t>свобода от вмешательства в профессиональную деятельность</a:t>
            </a:r>
            <a:r>
              <a:rPr lang="ru-RU" altLang="ru-RU" sz="2000" smtClean="0">
                <a:solidFill>
                  <a:schemeClr val="tx1"/>
                </a:solidFill>
                <a:latin typeface="Arial Narrow" pitchFamily="34" charset="0"/>
              </a:rPr>
              <a:t>;</a:t>
            </a:r>
          </a:p>
          <a:p>
            <a:pPr marL="0" indent="0" eaLnBrk="1" hangingPunct="1">
              <a:lnSpc>
                <a:spcPct val="70000"/>
              </a:lnSpc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chemeClr val="tx1"/>
                </a:solidFill>
                <a:latin typeface="Arial Narrow" pitchFamily="34" charset="0"/>
              </a:rPr>
              <a:t>2) свобода выбора и использования педагогически обоснованных форм, средств, методов обучения и воспитания</a:t>
            </a:r>
            <a:r>
              <a:rPr lang="ru-RU" altLang="ru-RU" sz="2000" smtClean="0">
                <a:solidFill>
                  <a:schemeClr val="tx1"/>
                </a:solidFill>
                <a:latin typeface="Arial Narrow" pitchFamily="34" charset="0"/>
              </a:rPr>
              <a:t>;</a:t>
            </a:r>
          </a:p>
          <a:p>
            <a:pPr marL="0" indent="0" eaLnBrk="1" hangingPunct="1">
              <a:lnSpc>
                <a:spcPct val="70000"/>
              </a:lnSpc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chemeClr val="tx1"/>
                </a:solidFill>
                <a:latin typeface="Arial Narrow" pitchFamily="34" charset="0"/>
              </a:rPr>
              <a:t>3)</a:t>
            </a:r>
            <a:r>
              <a:rPr lang="ru-RU" altLang="ru-RU" sz="200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u-RU" altLang="ru-RU" sz="2000" b="1" smtClean="0">
                <a:solidFill>
                  <a:schemeClr val="tx1"/>
                </a:solidFill>
                <a:latin typeface="Arial Narrow" pitchFamily="34" charset="0"/>
              </a:rPr>
              <a:t>право на</a:t>
            </a:r>
            <a:r>
              <a:rPr lang="ru-RU" altLang="ru-RU" sz="2000" smtClean="0">
                <a:solidFill>
                  <a:schemeClr val="tx1"/>
                </a:solidFill>
                <a:latin typeface="Arial Narrow" pitchFamily="34" charset="0"/>
              </a:rPr>
              <a:t> творческую инициативу, </a:t>
            </a:r>
            <a:r>
              <a:rPr lang="ru-RU" altLang="ru-RU" sz="2000" b="1" smtClean="0">
                <a:solidFill>
                  <a:schemeClr val="tx1"/>
                </a:solidFill>
                <a:latin typeface="Arial Narrow" pitchFamily="34" charset="0"/>
              </a:rPr>
              <a:t>разработку и применение авторских программ и методов обучения и воспитания</a:t>
            </a:r>
            <a:r>
              <a:rPr lang="ru-RU" altLang="ru-RU" sz="2000" smtClean="0">
                <a:solidFill>
                  <a:schemeClr val="tx1"/>
                </a:solidFill>
                <a:latin typeface="Arial Narrow" pitchFamily="34" charset="0"/>
              </a:rPr>
              <a:t> в пределах реализуемой образовательной программы, отдельного учебного предмета, курса, дисциплины (модуля);</a:t>
            </a:r>
          </a:p>
          <a:p>
            <a:pPr marL="0" indent="0" eaLnBrk="1" hangingPunct="1">
              <a:lnSpc>
                <a:spcPct val="70000"/>
              </a:lnSpc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chemeClr val="tx1"/>
                </a:solidFill>
                <a:latin typeface="Arial Narrow" pitchFamily="34" charset="0"/>
              </a:rPr>
              <a:t>4)</a:t>
            </a:r>
            <a:r>
              <a:rPr lang="ru-RU" altLang="ru-RU" sz="200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u-RU" altLang="ru-RU" sz="2000" b="1" smtClean="0">
                <a:solidFill>
                  <a:schemeClr val="tx1"/>
                </a:solidFill>
                <a:latin typeface="Arial Narrow" pitchFamily="34" charset="0"/>
              </a:rPr>
              <a:t>право на выбор учебников, учебных пособий</a:t>
            </a:r>
            <a:r>
              <a:rPr lang="ru-RU" altLang="ru-RU" sz="2000" smtClean="0">
                <a:solidFill>
                  <a:schemeClr val="tx1"/>
                </a:solidFill>
                <a:latin typeface="Arial Narrow" pitchFamily="34" charset="0"/>
              </a:rPr>
              <a:t>, материалов и иных средств обучения и воспитания в соответствии с образовательной программой и в порядке, установленном законодательством об образовании;</a:t>
            </a:r>
          </a:p>
          <a:p>
            <a:pPr marL="0" indent="0" eaLnBrk="1" hangingPunct="1">
              <a:lnSpc>
                <a:spcPct val="70000"/>
              </a:lnSpc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chemeClr val="tx1"/>
                </a:solidFill>
                <a:latin typeface="Arial Narrow" pitchFamily="34" charset="0"/>
              </a:rPr>
              <a:t>5)</a:t>
            </a:r>
            <a:r>
              <a:rPr lang="ru-RU" altLang="ru-RU" sz="200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u-RU" altLang="ru-RU" sz="2000" b="1" smtClean="0">
                <a:solidFill>
                  <a:schemeClr val="tx1"/>
                </a:solidFill>
                <a:latin typeface="Arial Narrow" pitchFamily="34" charset="0"/>
              </a:rPr>
              <a:t>право на участие в разработке образовательных программ</a:t>
            </a:r>
            <a:r>
              <a:rPr lang="ru-RU" altLang="ru-RU" sz="2000" smtClean="0">
                <a:solidFill>
                  <a:schemeClr val="tx1"/>
                </a:solidFill>
                <a:latin typeface="Arial Narrow" pitchFamily="34" charset="0"/>
              </a:rPr>
              <a:t>, в том числе учебных планов, календарных учебных графиков, рабочих учебных предметов, курсов, дисциплин (модулей), методических материалов и иных компонентов образовательных программ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одержимое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r>
              <a:rPr lang="ru-RU" altLang="ru-RU" b="1" smtClean="0">
                <a:solidFill>
                  <a:schemeClr val="accent1"/>
                </a:solidFill>
                <a:latin typeface="Arial Narrow" pitchFamily="34" charset="0"/>
              </a:rPr>
              <a:t>Статья 48. Обязанности и ответственность педагогических работников</a:t>
            </a: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chemeClr val="tx1"/>
                </a:solidFill>
                <a:latin typeface="Arial Narrow" pitchFamily="34" charset="0"/>
              </a:rPr>
              <a:t> 1. </a:t>
            </a:r>
            <a:r>
              <a:rPr lang="ru-RU" altLang="ru-RU" sz="2000" smtClean="0">
                <a:solidFill>
                  <a:schemeClr val="tx1"/>
                </a:solidFill>
                <a:latin typeface="Arial Narrow" pitchFamily="34" charset="0"/>
              </a:rPr>
              <a:t>Педагогические работники обязаны:</a:t>
            </a: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endParaRPr lang="ru-RU" altLang="ru-RU" sz="500" smtClean="0">
              <a:solidFill>
                <a:schemeClr val="tx1"/>
              </a:solidFill>
              <a:latin typeface="Arial Narrow" pitchFamily="34" charset="0"/>
            </a:endParaRP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chemeClr val="tx1"/>
                </a:solidFill>
                <a:latin typeface="Arial Narrow" pitchFamily="34" charset="0"/>
              </a:rPr>
              <a:t>1) осуществлять свою деятельность на высоком профессиональном уровне</a:t>
            </a:r>
            <a:r>
              <a:rPr lang="ru-RU" altLang="ru-RU" sz="2000" smtClean="0">
                <a:solidFill>
                  <a:schemeClr val="tx1"/>
                </a:solidFill>
                <a:latin typeface="Arial Narrow" pitchFamily="34" charset="0"/>
              </a:rPr>
              <a:t>, обеспечивать в полном объеме реализацию преподаваемых учебных предмета, курса, дисциплины (модуля) в соответствии с утвержденной рабочей программой;</a:t>
            </a: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endParaRPr lang="ru-RU" altLang="ru-RU" sz="500" smtClean="0">
              <a:solidFill>
                <a:schemeClr val="tx1"/>
              </a:solidFill>
              <a:latin typeface="Arial Narrow" pitchFamily="34" charset="0"/>
            </a:endParaRP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chemeClr val="tx1"/>
                </a:solidFill>
                <a:latin typeface="Arial Narrow" pitchFamily="34" charset="0"/>
              </a:rPr>
              <a:t>4)</a:t>
            </a:r>
            <a:r>
              <a:rPr lang="ru-RU" altLang="ru-RU" sz="2000" smtClean="0">
                <a:solidFill>
                  <a:schemeClr val="tx1"/>
                </a:solidFill>
                <a:latin typeface="Arial Narrow" pitchFamily="34" charset="0"/>
              </a:rPr>
              <a:t> развивать у обучающихся познавательную активность, самостоятельность, инициативу, творческие способности, формировать гражданскую позицию, способность к труду и жизни в условиях современного мира, формировать у обучающихся культуру здорового и безопасного образа жизни;</a:t>
            </a: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endParaRPr lang="ru-RU" altLang="ru-RU" sz="500" smtClean="0">
              <a:solidFill>
                <a:schemeClr val="tx1"/>
              </a:solidFill>
              <a:latin typeface="Arial Narrow" pitchFamily="34" charset="0"/>
            </a:endParaRP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chemeClr val="tx1"/>
                </a:solidFill>
                <a:latin typeface="Arial Narrow" pitchFamily="34" charset="0"/>
              </a:rPr>
              <a:t>5)</a:t>
            </a:r>
            <a:r>
              <a:rPr lang="ru-RU" altLang="ru-RU" sz="2000" smtClean="0">
                <a:solidFill>
                  <a:schemeClr val="tx1"/>
                </a:solidFill>
                <a:latin typeface="Arial Narrow" pitchFamily="34" charset="0"/>
              </a:rPr>
              <a:t> применять педагогически обоснованные и обеспечивающие высокое качество образования формы, методы обучения и воспитания;</a:t>
            </a: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endParaRPr lang="ru-RU" altLang="ru-RU" sz="500" smtClean="0">
              <a:solidFill>
                <a:schemeClr val="tx1"/>
              </a:solidFill>
              <a:latin typeface="Arial Narrow" pitchFamily="34" charset="0"/>
            </a:endParaRP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r>
              <a:rPr lang="ru-RU" altLang="ru-RU" sz="2000" b="1" smtClean="0">
                <a:solidFill>
                  <a:schemeClr val="tx1"/>
                </a:solidFill>
                <a:latin typeface="Arial Narrow" pitchFamily="34" charset="0"/>
              </a:rPr>
              <a:t>4.</a:t>
            </a:r>
            <a:r>
              <a:rPr lang="ru-RU" altLang="ru-RU" sz="2000" smtClean="0">
                <a:solidFill>
                  <a:schemeClr val="tx1"/>
                </a:solidFill>
                <a:latin typeface="Arial Narrow" pitchFamily="34" charset="0"/>
              </a:rPr>
              <a:t> Педагогические работники несут ответственность за неисполнение или ненадлежащее исполнение возложенных на них обязанностей в порядке и в случаях, которые установлены федеральными законами. Неисполнение или ненадлежащее исполнение педагогическими работниками обязанностей, предусмотренных частью 1 настоящей статьи, учитывается при прохождении ими аттестации.</a:t>
            </a: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endParaRPr lang="ru-RU" altLang="ru-RU" sz="2000" smtClean="0">
              <a:solidFill>
                <a:schemeClr val="tx1"/>
              </a:solidFill>
              <a:latin typeface="Arial Narrow" pitchFamily="34" charset="0"/>
            </a:endParaRPr>
          </a:p>
          <a:p>
            <a:pPr marL="0" indent="0" eaLnBrk="1" hangingPunct="1">
              <a:spcBef>
                <a:spcPct val="0"/>
              </a:spcBef>
              <a:buFont typeface="Georgia" pitchFamily="18" charset="0"/>
              <a:buNone/>
            </a:pPr>
            <a:r>
              <a:rPr lang="ru-RU" altLang="ru-RU" b="1" smtClean="0">
                <a:solidFill>
                  <a:schemeClr val="accent1"/>
                </a:solidFill>
                <a:latin typeface="Arial Narrow" pitchFamily="34" charset="0"/>
              </a:rPr>
              <a:t>Статья 49. Аттестация педагогических работников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>
            <p:ph type="title" idx="4294967295"/>
          </p:nvPr>
        </p:nvSpPr>
        <p:spPr bwMode="auto">
          <a:xfrm>
            <a:off x="250825" y="0"/>
            <a:ext cx="8893175" cy="549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ctr" eaLnBrk="1" hangingPunct="1">
              <a:buFont typeface="Georgia" pitchFamily="18" charset="0"/>
              <a:buNone/>
            </a:pPr>
            <a:r>
              <a:rPr lang="ru-RU" altLang="ru-RU" sz="2900" smtClean="0">
                <a:solidFill>
                  <a:srgbClr val="253779"/>
                </a:solidFill>
                <a:effectLst/>
              </a:rPr>
              <a:t>Схема структуры методической службы ОО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4284663" y="1628775"/>
            <a:ext cx="1439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endParaRPr kumimoji="1" lang="ru-RU" altLang="ru-RU" b="0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3563938" y="2060575"/>
            <a:ext cx="1800225" cy="576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altLang="ru-RU" b="0">
                <a:solidFill>
                  <a:schemeClr val="tx2"/>
                </a:solidFill>
              </a:rPr>
              <a:t>Педсовет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3635375" y="5589588"/>
            <a:ext cx="2952750" cy="720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altLang="ru-RU" b="0">
                <a:solidFill>
                  <a:schemeClr val="tx2"/>
                </a:solidFill>
              </a:rPr>
              <a:t>Взаимопосещение</a:t>
            </a:r>
          </a:p>
          <a:p>
            <a:pPr algn="ctr"/>
            <a:r>
              <a:rPr kumimoji="1" lang="ru-RU" altLang="ru-RU" b="0">
                <a:solidFill>
                  <a:schemeClr val="tx2"/>
                </a:solidFill>
              </a:rPr>
              <a:t>уроков</a:t>
            </a: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3492500" y="2924175"/>
            <a:ext cx="2089150" cy="792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altLang="ru-RU" b="0">
                <a:solidFill>
                  <a:schemeClr val="tx2"/>
                </a:solidFill>
              </a:rPr>
              <a:t>Методический</a:t>
            </a:r>
          </a:p>
          <a:p>
            <a:pPr algn="ctr"/>
            <a:r>
              <a:rPr kumimoji="1" lang="ru-RU" altLang="ru-RU" b="0">
                <a:solidFill>
                  <a:schemeClr val="tx2"/>
                </a:solidFill>
              </a:rPr>
              <a:t>совет</a:t>
            </a: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755650" y="5805488"/>
            <a:ext cx="2232025" cy="720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altLang="ru-RU" b="0">
                <a:solidFill>
                  <a:schemeClr val="tx2"/>
                </a:solidFill>
              </a:rPr>
              <a:t>Аттестация</a:t>
            </a: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3635375" y="3933825"/>
            <a:ext cx="1908175" cy="576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altLang="ru-RU" b="0">
                <a:solidFill>
                  <a:schemeClr val="tx2"/>
                </a:solidFill>
              </a:rPr>
              <a:t>ШМО</a:t>
            </a: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4500563" y="4868863"/>
            <a:ext cx="1582737" cy="503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altLang="ru-RU" b="0">
                <a:solidFill>
                  <a:schemeClr val="tx2"/>
                </a:solidFill>
              </a:rPr>
              <a:t>Заседания</a:t>
            </a: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6443663" y="2997200"/>
            <a:ext cx="2159000" cy="936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altLang="ru-RU" b="0">
                <a:solidFill>
                  <a:schemeClr val="tx2"/>
                </a:solidFill>
              </a:rPr>
              <a:t>Пед.чтения,</a:t>
            </a:r>
          </a:p>
          <a:p>
            <a:pPr algn="ctr"/>
            <a:r>
              <a:rPr kumimoji="1" lang="ru-RU" altLang="ru-RU" b="0">
                <a:solidFill>
                  <a:schemeClr val="tx2"/>
                </a:solidFill>
              </a:rPr>
              <a:t>круглые столы</a:t>
            </a:r>
          </a:p>
        </p:txBody>
      </p:sp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6300788" y="4365625"/>
            <a:ext cx="2663825" cy="10080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altLang="ru-RU" b="0">
                <a:solidFill>
                  <a:schemeClr val="tx2"/>
                </a:solidFill>
              </a:rPr>
              <a:t>Практические </a:t>
            </a:r>
          </a:p>
          <a:p>
            <a:pPr algn="ctr"/>
            <a:r>
              <a:rPr kumimoji="1" lang="ru-RU" altLang="ru-RU" b="0">
                <a:solidFill>
                  <a:schemeClr val="tx2"/>
                </a:solidFill>
              </a:rPr>
              <a:t>семинары, лекции</a:t>
            </a:r>
          </a:p>
        </p:txBody>
      </p: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250825" y="1700213"/>
            <a:ext cx="2232025" cy="792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altLang="ru-RU"/>
              <a:t>Учитель</a:t>
            </a:r>
          </a:p>
        </p:txBody>
      </p:sp>
      <p:sp>
        <p:nvSpPr>
          <p:cNvPr id="12301" name="Rectangle 13"/>
          <p:cNvSpPr>
            <a:spLocks noChangeArrowheads="1"/>
          </p:cNvSpPr>
          <p:nvPr/>
        </p:nvSpPr>
        <p:spPr bwMode="auto">
          <a:xfrm>
            <a:off x="684213" y="2781300"/>
            <a:ext cx="1763712" cy="719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altLang="ru-RU" b="0">
                <a:solidFill>
                  <a:schemeClr val="tx2"/>
                </a:solidFill>
              </a:rPr>
              <a:t>Участие в</a:t>
            </a:r>
          </a:p>
          <a:p>
            <a:pPr algn="ctr"/>
            <a:r>
              <a:rPr kumimoji="1" lang="ru-RU" altLang="ru-RU" b="0">
                <a:solidFill>
                  <a:schemeClr val="tx2"/>
                </a:solidFill>
              </a:rPr>
              <a:t>работе РМО</a:t>
            </a:r>
          </a:p>
        </p:txBody>
      </p:sp>
      <p:sp>
        <p:nvSpPr>
          <p:cNvPr id="12302" name="Rectangle 14"/>
          <p:cNvSpPr>
            <a:spLocks noChangeArrowheads="1"/>
          </p:cNvSpPr>
          <p:nvPr/>
        </p:nvSpPr>
        <p:spPr bwMode="auto">
          <a:xfrm>
            <a:off x="539750" y="5157788"/>
            <a:ext cx="2627313" cy="431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altLang="ru-RU" b="0">
                <a:solidFill>
                  <a:schemeClr val="tx2"/>
                </a:solidFill>
              </a:rPr>
              <a:t>Самообразование</a:t>
            </a:r>
          </a:p>
        </p:txBody>
      </p:sp>
      <p:sp>
        <p:nvSpPr>
          <p:cNvPr id="12303" name="Rectangle 15"/>
          <p:cNvSpPr>
            <a:spLocks noChangeArrowheads="1"/>
          </p:cNvSpPr>
          <p:nvPr/>
        </p:nvSpPr>
        <p:spPr bwMode="auto">
          <a:xfrm>
            <a:off x="684213" y="3789363"/>
            <a:ext cx="2089150" cy="10810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altLang="ru-RU" b="0">
                <a:solidFill>
                  <a:schemeClr val="tx2"/>
                </a:solidFill>
              </a:rPr>
              <a:t>Курсы </a:t>
            </a:r>
          </a:p>
          <a:p>
            <a:pPr algn="ctr"/>
            <a:r>
              <a:rPr kumimoji="1" lang="ru-RU" altLang="ru-RU" b="0">
                <a:solidFill>
                  <a:schemeClr val="tx2"/>
                </a:solidFill>
              </a:rPr>
              <a:t>повышения</a:t>
            </a:r>
          </a:p>
          <a:p>
            <a:pPr algn="ctr"/>
            <a:r>
              <a:rPr kumimoji="1" lang="ru-RU" altLang="ru-RU" b="0">
                <a:solidFill>
                  <a:schemeClr val="tx2"/>
                </a:solidFill>
              </a:rPr>
              <a:t>квалификации</a:t>
            </a:r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>
            <a:off x="4427538" y="2636838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3492500" y="33575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2124075" y="47244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2307" name="Line 19"/>
          <p:cNvSpPr>
            <a:spLocks noChangeShapeType="1"/>
          </p:cNvSpPr>
          <p:nvPr/>
        </p:nvSpPr>
        <p:spPr bwMode="auto">
          <a:xfrm flipV="1">
            <a:off x="6156325" y="24923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2308" name="Line 20"/>
          <p:cNvSpPr>
            <a:spLocks noChangeShapeType="1"/>
          </p:cNvSpPr>
          <p:nvPr/>
        </p:nvSpPr>
        <p:spPr bwMode="auto">
          <a:xfrm>
            <a:off x="4716463" y="35734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2309" name="Line 21"/>
          <p:cNvSpPr>
            <a:spLocks noChangeShapeType="1"/>
          </p:cNvSpPr>
          <p:nvPr/>
        </p:nvSpPr>
        <p:spPr bwMode="auto">
          <a:xfrm flipH="1">
            <a:off x="4643438" y="594995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2310" name="Line 22"/>
          <p:cNvSpPr>
            <a:spLocks noChangeShapeType="1"/>
          </p:cNvSpPr>
          <p:nvPr/>
        </p:nvSpPr>
        <p:spPr bwMode="auto">
          <a:xfrm>
            <a:off x="4500563" y="37163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2311" name="Line 23"/>
          <p:cNvSpPr>
            <a:spLocks noChangeShapeType="1"/>
          </p:cNvSpPr>
          <p:nvPr/>
        </p:nvSpPr>
        <p:spPr bwMode="auto">
          <a:xfrm>
            <a:off x="5003800" y="45085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2" name="Line 24"/>
          <p:cNvSpPr>
            <a:spLocks noChangeShapeType="1"/>
          </p:cNvSpPr>
          <p:nvPr/>
        </p:nvSpPr>
        <p:spPr bwMode="auto">
          <a:xfrm>
            <a:off x="3995738" y="4508500"/>
            <a:ext cx="0" cy="1081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3" name="Line 25"/>
          <p:cNvSpPr>
            <a:spLocks noChangeShapeType="1"/>
          </p:cNvSpPr>
          <p:nvPr/>
        </p:nvSpPr>
        <p:spPr bwMode="auto">
          <a:xfrm>
            <a:off x="7524750" y="3933825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4" name="Line 26"/>
          <p:cNvSpPr>
            <a:spLocks noChangeShapeType="1"/>
          </p:cNvSpPr>
          <p:nvPr/>
        </p:nvSpPr>
        <p:spPr bwMode="auto">
          <a:xfrm>
            <a:off x="250825" y="2492375"/>
            <a:ext cx="0" cy="3889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5" name="Line 27"/>
          <p:cNvSpPr>
            <a:spLocks noChangeShapeType="1"/>
          </p:cNvSpPr>
          <p:nvPr/>
        </p:nvSpPr>
        <p:spPr bwMode="auto">
          <a:xfrm>
            <a:off x="250825" y="3141663"/>
            <a:ext cx="4333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6" name="Line 28"/>
          <p:cNvSpPr>
            <a:spLocks noChangeShapeType="1"/>
          </p:cNvSpPr>
          <p:nvPr/>
        </p:nvSpPr>
        <p:spPr bwMode="auto">
          <a:xfrm>
            <a:off x="250825" y="4221163"/>
            <a:ext cx="4333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7" name="Line 29"/>
          <p:cNvSpPr>
            <a:spLocks noChangeShapeType="1"/>
          </p:cNvSpPr>
          <p:nvPr/>
        </p:nvSpPr>
        <p:spPr bwMode="auto">
          <a:xfrm>
            <a:off x="250825" y="5373688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8" name="Line 30"/>
          <p:cNvSpPr>
            <a:spLocks noChangeShapeType="1"/>
          </p:cNvSpPr>
          <p:nvPr/>
        </p:nvSpPr>
        <p:spPr bwMode="auto">
          <a:xfrm>
            <a:off x="250825" y="6381750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9" name="Line 31"/>
          <p:cNvSpPr>
            <a:spLocks noChangeShapeType="1"/>
          </p:cNvSpPr>
          <p:nvPr/>
        </p:nvSpPr>
        <p:spPr bwMode="auto">
          <a:xfrm>
            <a:off x="5580063" y="3573463"/>
            <a:ext cx="720725" cy="935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20" name="Line 32"/>
          <p:cNvSpPr>
            <a:spLocks noChangeShapeType="1"/>
          </p:cNvSpPr>
          <p:nvPr/>
        </p:nvSpPr>
        <p:spPr bwMode="auto">
          <a:xfrm>
            <a:off x="5580063" y="3213100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21" name="Line 33"/>
          <p:cNvSpPr>
            <a:spLocks noChangeShapeType="1"/>
          </p:cNvSpPr>
          <p:nvPr/>
        </p:nvSpPr>
        <p:spPr bwMode="auto">
          <a:xfrm flipH="1" flipV="1">
            <a:off x="2484438" y="2133600"/>
            <a:ext cx="10795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22" name="Line 34"/>
          <p:cNvSpPr>
            <a:spLocks noChangeShapeType="1"/>
          </p:cNvSpPr>
          <p:nvPr/>
        </p:nvSpPr>
        <p:spPr bwMode="auto">
          <a:xfrm flipH="1" flipV="1">
            <a:off x="2484438" y="2349500"/>
            <a:ext cx="1150937" cy="2016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23" name="Rectangle 35"/>
          <p:cNvSpPr>
            <a:spLocks noChangeArrowheads="1"/>
          </p:cNvSpPr>
          <p:nvPr/>
        </p:nvSpPr>
        <p:spPr bwMode="auto">
          <a:xfrm>
            <a:off x="539750" y="765175"/>
            <a:ext cx="8208963" cy="647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b="0">
                <a:solidFill>
                  <a:schemeClr val="tx2"/>
                </a:solidFill>
              </a:rPr>
              <a:t>Администрация образовательной организации</a:t>
            </a:r>
          </a:p>
        </p:txBody>
      </p:sp>
      <p:sp>
        <p:nvSpPr>
          <p:cNvPr id="12324" name="Line 36"/>
          <p:cNvSpPr>
            <a:spLocks noChangeShapeType="1"/>
          </p:cNvSpPr>
          <p:nvPr/>
        </p:nvSpPr>
        <p:spPr bwMode="auto">
          <a:xfrm flipH="1">
            <a:off x="1835150" y="1412875"/>
            <a:ext cx="1008063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25" name="Line 37"/>
          <p:cNvSpPr>
            <a:spLocks noChangeShapeType="1"/>
          </p:cNvSpPr>
          <p:nvPr/>
        </p:nvSpPr>
        <p:spPr bwMode="auto">
          <a:xfrm>
            <a:off x="4500563" y="1412875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26" name="Line 38"/>
          <p:cNvSpPr>
            <a:spLocks noChangeShapeType="1"/>
          </p:cNvSpPr>
          <p:nvPr/>
        </p:nvSpPr>
        <p:spPr bwMode="auto">
          <a:xfrm flipH="1">
            <a:off x="5435600" y="1412875"/>
            <a:ext cx="936625" cy="151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14288"/>
            <a:ext cx="8239125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рганизация методической работы учителя начальных классов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Организация методической работы учителя начальных классов</Template>
  <TotalTime>0</TotalTime>
  <Words>3471</Words>
  <Application>Microsoft Office PowerPoint</Application>
  <PresentationFormat>Экран (4:3)</PresentationFormat>
  <Paragraphs>367</Paragraphs>
  <Slides>37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6" baseType="lpstr">
      <vt:lpstr>Times New Roman</vt:lpstr>
      <vt:lpstr>Arial</vt:lpstr>
      <vt:lpstr>Georgia</vt:lpstr>
      <vt:lpstr>Calibri</vt:lpstr>
      <vt:lpstr>Book Antiqua</vt:lpstr>
      <vt:lpstr>Comic Sans MS</vt:lpstr>
      <vt:lpstr>Arial Narrow</vt:lpstr>
      <vt:lpstr>Tahoma</vt:lpstr>
      <vt:lpstr>Организация методической работы учителя начальных классов</vt:lpstr>
      <vt:lpstr>Организация методической работы учителя начальных классов</vt:lpstr>
      <vt:lpstr>Презентация PowerPoint</vt:lpstr>
      <vt:lpstr>I. НОРМАТИВНО-ПРАВОВЫЕ ДОКУМЕНТЫ, РЕГЛАМЕНТИРУЮЩИЕ ПРАВА И ОБЯЗАННОСТИ УЧИТЕЛЯ, КАК ПЕДАГОГИЧЕСКОГО РАБОТНИКА.</vt:lpstr>
      <vt:lpstr>II. НОРМАТИВНЫЕ ПРАВОВЫЕ ДОКУМЕНТЫ, РЕГУЛИРУЮЩИЕ ДЕЯТЕЛЬНОСТЬ УЧИТЕЛЯ КАК ПЕДАГОГИЧЕСКОГО РАБОТНИКА.</vt:lpstr>
      <vt:lpstr>III. ДОКУМЕНТЫ, РЕГУЛИРУЮЩИЕ ПРОФЕССИОНАЛЬНУЮ ДЕЯТЕЛЬНОСТЬ УЧИТЕЛЯ КАК СОТРУДНИКА ОБЩЕОБРАЗОВАТЕЛЬНОЙ ШКОЛЫ</vt:lpstr>
      <vt:lpstr>Федеральный закон №273-ФЗ  «Об образовании в Российской Федерации»</vt:lpstr>
      <vt:lpstr>Презентация PowerPoint</vt:lpstr>
      <vt:lpstr>Схема структуры методической службы ОО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Программа наблюдения уроков учителей, работающих в 1 классе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методической работы учителя начальных классов</dc:title>
  <dc:creator>Наталья</dc:creator>
  <cp:lastModifiedBy>Наталья</cp:lastModifiedBy>
  <cp:revision>1</cp:revision>
  <dcterms:created xsi:type="dcterms:W3CDTF">2015-01-23T12:49:26Z</dcterms:created>
  <dcterms:modified xsi:type="dcterms:W3CDTF">2015-01-23T12:49:52Z</dcterms:modified>
</cp:coreProperties>
</file>